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526" r:id="rId3"/>
    <p:sldId id="258" r:id="rId4"/>
    <p:sldId id="403" r:id="rId5"/>
    <p:sldId id="361" r:id="rId6"/>
    <p:sldId id="524" r:id="rId7"/>
    <p:sldId id="278" r:id="rId8"/>
    <p:sldId id="277" r:id="rId9"/>
    <p:sldId id="367" r:id="rId10"/>
    <p:sldId id="368" r:id="rId11"/>
    <p:sldId id="369" r:id="rId12"/>
    <p:sldId id="370" r:id="rId13"/>
    <p:sldId id="365" r:id="rId14"/>
    <p:sldId id="451" r:id="rId15"/>
    <p:sldId id="525" r:id="rId16"/>
    <p:sldId id="487" r:id="rId17"/>
    <p:sldId id="452" r:id="rId18"/>
    <p:sldId id="450" r:id="rId19"/>
    <p:sldId id="371" r:id="rId20"/>
    <p:sldId id="494" r:id="rId21"/>
    <p:sldId id="374" r:id="rId22"/>
    <p:sldId id="375" r:id="rId23"/>
    <p:sldId id="376" r:id="rId24"/>
    <p:sldId id="377" r:id="rId25"/>
    <p:sldId id="381" r:id="rId26"/>
    <p:sldId id="382" r:id="rId27"/>
    <p:sldId id="383" r:id="rId28"/>
    <p:sldId id="384" r:id="rId29"/>
    <p:sldId id="397" r:id="rId30"/>
    <p:sldId id="385" r:id="rId31"/>
    <p:sldId id="386" r:id="rId32"/>
    <p:sldId id="387" r:id="rId33"/>
    <p:sldId id="388" r:id="rId34"/>
    <p:sldId id="389" r:id="rId35"/>
    <p:sldId id="390" r:id="rId36"/>
    <p:sldId id="400" r:id="rId37"/>
    <p:sldId id="401" r:id="rId38"/>
    <p:sldId id="402" r:id="rId39"/>
    <p:sldId id="391" r:id="rId40"/>
    <p:sldId id="392" r:id="rId41"/>
    <p:sldId id="393" r:id="rId42"/>
    <p:sldId id="394" r:id="rId43"/>
    <p:sldId id="283" r:id="rId44"/>
    <p:sldId id="260" r:id="rId45"/>
    <p:sldId id="261" r:id="rId46"/>
    <p:sldId id="262" r:id="rId47"/>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3399"/>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p:restoredTop sz="86329"/>
  </p:normalViewPr>
  <p:slideViewPr>
    <p:cSldViewPr showGuides="1">
      <p:cViewPr varScale="1">
        <p:scale>
          <a:sx n="58" d="100"/>
          <a:sy n="58" d="100"/>
        </p:scale>
        <p:origin x="42" y="126"/>
      </p:cViewPr>
      <p:guideLst>
        <p:guide orient="horz" pos="2160"/>
        <p:guide pos="2961"/>
      </p:guideLst>
    </p:cSldViewPr>
  </p:slideViewPr>
  <p:outlineViewPr>
    <p:cViewPr>
      <p:scale>
        <a:sx n="33" d="100"/>
        <a:sy n="33" d="100"/>
      </p:scale>
      <p:origin x="0" y="4872"/>
    </p:cViewPr>
  </p:outlineViewPr>
  <p:notesTextViewPr>
    <p:cViewPr>
      <p:scale>
        <a:sx n="100" d="100"/>
        <a:sy n="100" d="100"/>
      </p:scale>
      <p:origin x="0" y="0"/>
    </p:cViewPr>
  </p:notesTextViewPr>
  <p:sorterViewPr showFormatting="0">
    <p:cViewPr>
      <p:scale>
        <a:sx n="66" d="100"/>
        <a:sy n="66" d="100"/>
      </p:scale>
      <p:origin x="0" y="8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4BB2C623-CB8C-4CB7-914A-95C755DAEABB}"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2022/3/28</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eaLnBrk="1" hangingPunct="1">
              <a:buNone/>
            </a:pPr>
            <a:fld id="{9A0DB2DC-4C9A-4742-B13C-FB6460FD3503}" type="slidenum">
              <a:rPr lang="zh-CN" altLang="en-US" sz="1200" dirty="0"/>
              <a:t>‹#›</a:t>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wiki8.com/wenxia_763/"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www.wiki8.com/fanyingshijian_116694/"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www.wiki8.com/shengwuxue_105516/" TargetMode="External"/><Relationship Id="rId3" Type="http://schemas.openxmlformats.org/officeDocument/2006/relationships/hyperlink" Target="http://www.wiki8.com/nizhuanlu_116579/" TargetMode="External"/><Relationship Id="rId7" Type="http://schemas.openxmlformats.org/officeDocument/2006/relationships/hyperlink" Target="http://www.wiki8.com/bianxing_105084/"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www.wiki8.com/baocun_137469/" TargetMode="External"/><Relationship Id="rId5" Type="http://schemas.openxmlformats.org/officeDocument/2006/relationships/hyperlink" Target="http://www.wiki8.com/kelizhuang_109711/" TargetMode="External"/><Relationship Id="rId10" Type="http://schemas.openxmlformats.org/officeDocument/2006/relationships/hyperlink" Target="http://www.wiki8.com/moer_109863/" TargetMode="External"/><Relationship Id="rId4" Type="http://schemas.openxmlformats.org/officeDocument/2006/relationships/hyperlink" Target="http://www.wiki8.com/cDNA_48506/" TargetMode="External"/><Relationship Id="rId9" Type="http://schemas.openxmlformats.org/officeDocument/2006/relationships/hyperlink" Target="http://www.wiki8.com/rongye_109794/"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wiki8.com/dianfa_16782/"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www.wiki8.com/qidian_106752/" TargetMode="External"/><Relationship Id="rId5" Type="http://schemas.openxmlformats.org/officeDocument/2006/relationships/hyperlink" Target="http://www.wiki8.com/huanjing_107560/" TargetMode="External"/><Relationship Id="rId4" Type="http://schemas.openxmlformats.org/officeDocument/2006/relationships/hyperlink" Target="http://www.wiki8.com/zuoyong_105276/"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baidu.com/s?wd=PCR%E6%89%A9%E5%A2%9E&amp;tn=44039180_cpr&amp;fenlei=mv6quAkxTZn0IZRqIHckPjm4nH00T1Y3Pvn1uWmvuWI-nyuBPARY0ZwV5Hcvrjm3rH6sPfKWUMw85HfYnjn4nH6sgvPsT6KdThsqpZwYTjCEQLGCpyw9Uz4Bmy-bIi4WUvYETgN-TLwGUv3En1f3nW03nHRv"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www.baidu.com/s?wd=RNA&amp;tn=44039180_cpr&amp;fenlei=mv6quAkxTZn0IZRqIHckPjm4nH00T1Y3Pvn1uWmvuWI-nyuBPARY0ZwV5Hcvrjm3rH6sPfKWUMw85HfYnjn4nH6sgvPsT6KdThsqpZwYTjCEQLGCpyw9Uz4Bmy-bIi4WUvYETgN-TLwGUv3En1f3nW03nHRv" TargetMode="External"/><Relationship Id="rId5" Type="http://schemas.openxmlformats.org/officeDocument/2006/relationships/hyperlink" Target="https://www.baidu.com/s?wd=%E5%9F%BA%E7%A1%80%E7%A0%94%E7%A9%B6&amp;tn=44039180_cpr&amp;fenlei=mv6quAkxTZn0IZRqIHckPjm4nH00T1Y3Pvn1uWmvuWI-nyuBPARY0ZwV5Hcvrjm3rH6sPfKWUMw85HfYnjn4nH6sgvPsT6KdThsqpZwYTjCEQLGCpyw9Uz4Bmy-bIi4WUvYETgN-TLwGUv3En1f3nW03nHRv" TargetMode="External"/><Relationship Id="rId4" Type="http://schemas.openxmlformats.org/officeDocument/2006/relationships/hyperlink" Target="https://www.baidu.com/s?wd=%E7%89%B9%E5%BC%82%E6%80%A7&amp;tn=44039180_cpr&amp;fenlei=mv6quAkxTZn0IZRqIHckPjm4nH00T1Y3Pvn1uWmvuWI-nyuBPARY0ZwV5Hcvrjm3rH6sPfKWUMw85HfYnjn4nH6sgvPsT6KdThsqpZwYTjCEQLGCpyw9Uz4Bmy-bIi4WUvYETgN-TLwGUv3En1f3nW03nHRv"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wiki8.com/nengli_117732/"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www.wiki8.com/toutong_728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baike.so.com/doc/5234939-5467765.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baike.so.com/doc/3057290-3222710.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Polymerase Chain Reaction,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Polymerase Chain Reaction,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a:solidFill>
              <a:srgbClr val="000000">
                <a:alpha val="100000"/>
              </a:srgbClr>
            </a:solidFill>
            <a:miter lim="800000"/>
          </a:ln>
        </p:spPr>
      </p:sp>
      <p:sp>
        <p:nvSpPr>
          <p:cNvPr id="48131" name="备注占位符 2"/>
          <p:cNvSpPr>
            <a:spLocks noGrp="1"/>
          </p:cNvSpPr>
          <p:nvPr>
            <p:ph type="body" idx="1"/>
          </p:nvPr>
        </p:nvSpPr>
        <p:spPr>
          <a:noFill/>
          <a:ln>
            <a:noFill/>
          </a:ln>
        </p:spPr>
        <p:txBody>
          <a:bodyPr wrap="square" lIns="91440" tIns="45720" rIns="91440" bIns="45720" anchor="t"/>
          <a:lstStyle/>
          <a:p>
            <a:pPr marL="228600" lvl="0" indent="-228600">
              <a:buFontTx/>
              <a:buAutoNum type="arabicPeriod"/>
            </a:pPr>
            <a:r>
              <a:rPr lang="zh-CN" altLang="zh-CN" dirty="0"/>
              <a:t>变性：在第一轮循环前</a:t>
            </a:r>
            <a:r>
              <a:rPr lang="en-US" altLang="zh-CN" dirty="0"/>
              <a:t>,</a:t>
            </a:r>
            <a:r>
              <a:rPr lang="zh-CN" altLang="zh-CN" dirty="0"/>
              <a:t>在</a:t>
            </a:r>
            <a:r>
              <a:rPr lang="en-US" altLang="zh-CN" dirty="0"/>
              <a:t>94</a:t>
            </a:r>
            <a:r>
              <a:rPr lang="zh-CN" altLang="zh-CN" dirty="0"/>
              <a:t>℃下变性</a:t>
            </a:r>
            <a:r>
              <a:rPr lang="en-US" altLang="zh-CN" dirty="0"/>
              <a:t>5-10min </a:t>
            </a:r>
            <a:r>
              <a:rPr lang="zh-CN" altLang="zh-CN" dirty="0"/>
              <a:t>非常重要</a:t>
            </a:r>
            <a:r>
              <a:rPr lang="en-US" altLang="zh-CN" dirty="0"/>
              <a:t>,</a:t>
            </a:r>
            <a:r>
              <a:rPr lang="zh-CN" altLang="zh-CN" dirty="0"/>
              <a:t>它可使模板</a:t>
            </a:r>
            <a:r>
              <a:rPr lang="en-US" altLang="zh-CN" dirty="0"/>
              <a:t>DNA </a:t>
            </a:r>
            <a:r>
              <a:rPr lang="zh-CN" altLang="zh-CN" dirty="0"/>
              <a:t>完全解链</a:t>
            </a:r>
            <a:r>
              <a:rPr lang="en-US" altLang="zh-CN" dirty="0"/>
              <a:t>,</a:t>
            </a:r>
            <a:r>
              <a:rPr lang="zh-CN" altLang="zh-CN" dirty="0"/>
              <a:t>然后加入</a:t>
            </a:r>
            <a:r>
              <a:rPr lang="en-US" altLang="zh-CN" dirty="0"/>
              <a:t>Taq DNA</a:t>
            </a:r>
            <a:r>
              <a:rPr lang="zh-CN" altLang="zh-CN" dirty="0"/>
              <a:t>聚合酶</a:t>
            </a:r>
            <a:r>
              <a:rPr lang="en-US" altLang="zh-CN" dirty="0"/>
              <a:t>(hot start),</a:t>
            </a:r>
            <a:r>
              <a:rPr lang="zh-CN" altLang="zh-CN" dirty="0"/>
              <a:t>这样可减少聚合酶在低</a:t>
            </a:r>
            <a:r>
              <a:rPr lang="en-US" altLang="zh-CN" dirty="0">
                <a:hlinkClick r:id="rId3" tooltip="医学百科：温下"/>
              </a:rPr>
              <a:t>温下</a:t>
            </a:r>
            <a:r>
              <a:rPr lang="zh-CN" altLang="zh-CN" dirty="0"/>
              <a:t>仍有活性从而延伸非特异性配对的引物与模板复合物所造成的错误。变性不完全</a:t>
            </a:r>
            <a:r>
              <a:rPr lang="en-US" altLang="zh-CN" dirty="0"/>
              <a:t>,</a:t>
            </a:r>
            <a:r>
              <a:rPr lang="zh-CN" altLang="zh-CN" dirty="0"/>
              <a:t>往往使</a:t>
            </a:r>
            <a:r>
              <a:rPr lang="en-US" altLang="zh-CN" dirty="0"/>
              <a:t>PCR </a:t>
            </a:r>
            <a:r>
              <a:rPr lang="zh-CN" altLang="zh-CN" dirty="0"/>
              <a:t>失败</a:t>
            </a:r>
            <a:r>
              <a:rPr lang="en-US" altLang="zh-CN" dirty="0"/>
              <a:t>,</a:t>
            </a:r>
            <a:r>
              <a:rPr lang="zh-CN" altLang="zh-CN" dirty="0"/>
              <a:t>因为未变性完全的</a:t>
            </a:r>
            <a:r>
              <a:rPr lang="en-US" altLang="zh-CN" dirty="0"/>
              <a:t>DNA </a:t>
            </a:r>
            <a:r>
              <a:rPr lang="zh-CN" altLang="zh-CN" dirty="0"/>
              <a:t>双链会很快复性</a:t>
            </a:r>
            <a:r>
              <a:rPr lang="en-US" altLang="zh-CN" dirty="0"/>
              <a:t>,</a:t>
            </a:r>
            <a:r>
              <a:rPr lang="zh-CN" altLang="zh-CN" dirty="0"/>
              <a:t>减少</a:t>
            </a:r>
            <a:r>
              <a:rPr lang="en-US" altLang="zh-CN" dirty="0"/>
              <a:t>DNA </a:t>
            </a:r>
            <a:r>
              <a:rPr lang="zh-CN" altLang="zh-CN" dirty="0"/>
              <a:t>产量</a:t>
            </a:r>
            <a:r>
              <a:rPr lang="en-US" altLang="zh-CN" dirty="0"/>
              <a:t>.</a:t>
            </a:r>
            <a:r>
              <a:rPr lang="zh-CN" altLang="zh-CN" dirty="0"/>
              <a:t>一般变性温度与时间为</a:t>
            </a:r>
            <a:r>
              <a:rPr lang="en-US" altLang="zh-CN" dirty="0"/>
              <a:t>94</a:t>
            </a:r>
            <a:r>
              <a:rPr lang="zh-CN" altLang="zh-CN" dirty="0"/>
              <a:t>℃</a:t>
            </a:r>
            <a:r>
              <a:rPr lang="en-US" altLang="zh-CN" dirty="0"/>
              <a:t> 1min</a:t>
            </a:r>
            <a:r>
              <a:rPr lang="zh-CN" altLang="zh-CN" dirty="0"/>
              <a:t>。</a:t>
            </a:r>
            <a:endParaRPr lang="en-US" altLang="zh-CN" dirty="0"/>
          </a:p>
          <a:p>
            <a:pPr marL="228600" lvl="0" indent="-228600">
              <a:buFontTx/>
              <a:buAutoNum type="arabicPeriod"/>
            </a:pPr>
            <a:r>
              <a:rPr lang="zh-CN" altLang="zh-CN" dirty="0"/>
              <a:t>退火：这是</a:t>
            </a:r>
            <a:r>
              <a:rPr lang="en-US" altLang="zh-CN" dirty="0"/>
              <a:t>PCR </a:t>
            </a:r>
            <a:r>
              <a:rPr lang="zh-CN" altLang="zh-CN" dirty="0"/>
              <a:t>的一个关键参数。在理想状态下，退火温度足够低，以保证引物同目的序列有效退火，同时还要足够高，以减少非特异性结合。合理的退火温度从</a:t>
            </a:r>
            <a:r>
              <a:rPr lang="en-US" altLang="zh-CN" dirty="0"/>
              <a:t>55</a:t>
            </a:r>
            <a:r>
              <a:rPr lang="zh-CN" altLang="zh-CN" dirty="0"/>
              <a:t>℃到</a:t>
            </a:r>
            <a:r>
              <a:rPr lang="en-US" altLang="zh-CN" dirty="0"/>
              <a:t>70</a:t>
            </a:r>
            <a:r>
              <a:rPr lang="zh-CN" altLang="zh-CN" dirty="0"/>
              <a:t>℃。退火温度一般设定比引物的</a:t>
            </a:r>
            <a:r>
              <a:rPr lang="en-US" altLang="zh-CN" dirty="0"/>
              <a:t>Tm </a:t>
            </a:r>
            <a:r>
              <a:rPr lang="zh-CN" altLang="zh-CN" dirty="0"/>
              <a:t>低</a:t>
            </a:r>
            <a:r>
              <a:rPr lang="en-US" altLang="zh-CN" dirty="0"/>
              <a:t>5</a:t>
            </a:r>
            <a:r>
              <a:rPr lang="zh-CN" altLang="zh-CN" dirty="0"/>
              <a:t>℃</a:t>
            </a:r>
            <a:r>
              <a:rPr lang="en-US" altLang="zh-CN" dirty="0"/>
              <a:t>, </a:t>
            </a:r>
            <a:r>
              <a:rPr lang="zh-CN" altLang="zh-CN" dirty="0"/>
              <a:t>当产物中包含有影响实验的非可异性扩增带时</a:t>
            </a:r>
            <a:r>
              <a:rPr lang="en-US" altLang="zh-CN" dirty="0"/>
              <a:t>,</a:t>
            </a:r>
            <a:r>
              <a:rPr lang="zh-CN" altLang="zh-CN" dirty="0"/>
              <a:t>以</a:t>
            </a:r>
            <a:r>
              <a:rPr lang="en-US" altLang="zh-CN" dirty="0"/>
              <a:t>2</a:t>
            </a:r>
            <a:r>
              <a:rPr lang="zh-CN" altLang="zh-CN" dirty="0"/>
              <a:t>℃为增量，逐步提高退火温度。较高的退火温度会减少引物二聚体和非特异性产物的形成。</a:t>
            </a:r>
            <a:endParaRPr lang="en-US" altLang="zh-CN" dirty="0"/>
          </a:p>
          <a:p>
            <a:pPr marL="228600" lvl="0" indent="-228600">
              <a:buFontTx/>
              <a:buAutoNum type="arabicPeriod"/>
            </a:pPr>
            <a:r>
              <a:rPr lang="en-US" altLang="zh-CN" dirty="0"/>
              <a:t> 3. </a:t>
            </a:r>
            <a:r>
              <a:rPr lang="zh-CN" altLang="zh-CN" dirty="0"/>
              <a:t>延伸：延伸反应通常为</a:t>
            </a:r>
            <a:r>
              <a:rPr lang="en-US" altLang="zh-CN" dirty="0"/>
              <a:t>72</a:t>
            </a:r>
            <a:r>
              <a:rPr lang="zh-CN" altLang="zh-CN" dirty="0"/>
              <a:t>℃</a:t>
            </a:r>
            <a:r>
              <a:rPr lang="en-US" altLang="zh-CN" dirty="0"/>
              <a:t>,</a:t>
            </a:r>
            <a:r>
              <a:rPr lang="zh-CN" altLang="zh-CN" dirty="0"/>
              <a:t>接近于</a:t>
            </a:r>
            <a:r>
              <a:rPr lang="en-US" altLang="zh-CN" dirty="0"/>
              <a:t>Taq DNA </a:t>
            </a:r>
            <a:r>
              <a:rPr lang="zh-CN" altLang="zh-CN" dirty="0"/>
              <a:t>聚合酶的最适反应温度</a:t>
            </a:r>
            <a:r>
              <a:rPr lang="en-US" altLang="zh-CN" dirty="0"/>
              <a:t>75</a:t>
            </a:r>
            <a:r>
              <a:rPr lang="zh-CN" altLang="zh-CN" dirty="0"/>
              <a:t>℃</a:t>
            </a:r>
            <a:r>
              <a:rPr lang="en-US" altLang="zh-CN" dirty="0"/>
              <a:t>.</a:t>
            </a:r>
            <a:r>
              <a:rPr lang="zh-CN" altLang="zh-CN" dirty="0"/>
              <a:t>实际上</a:t>
            </a:r>
            <a:r>
              <a:rPr lang="en-US" altLang="zh-CN" dirty="0"/>
              <a:t>,</a:t>
            </a:r>
            <a:r>
              <a:rPr lang="zh-CN" altLang="zh-CN" dirty="0"/>
              <a:t>引物延伸在退火时即已开始</a:t>
            </a:r>
            <a:r>
              <a:rPr lang="en-US" altLang="zh-CN" dirty="0"/>
              <a:t>,</a:t>
            </a:r>
            <a:r>
              <a:rPr lang="zh-CN" altLang="zh-CN" dirty="0"/>
              <a:t>因为</a:t>
            </a:r>
            <a:r>
              <a:rPr lang="en-US" altLang="zh-CN" dirty="0"/>
              <a:t>Taq DNA </a:t>
            </a:r>
            <a:r>
              <a:rPr lang="zh-CN" altLang="zh-CN" dirty="0"/>
              <a:t>聚合酶的作用温度范围可从</a:t>
            </a:r>
            <a:r>
              <a:rPr lang="en-US" altLang="zh-CN" dirty="0"/>
              <a:t>20</a:t>
            </a:r>
            <a:r>
              <a:rPr lang="zh-CN" altLang="zh-CN" dirty="0"/>
              <a:t>℃</a:t>
            </a:r>
            <a:r>
              <a:rPr lang="en-US" altLang="zh-CN" dirty="0"/>
              <a:t>-85</a:t>
            </a:r>
            <a:r>
              <a:rPr lang="zh-CN" altLang="zh-CN" dirty="0"/>
              <a:t>℃</a:t>
            </a:r>
            <a:r>
              <a:rPr lang="en-US" altLang="zh-CN" dirty="0"/>
              <a:t>.</a:t>
            </a:r>
            <a:r>
              <a:rPr lang="zh-CN" altLang="zh-CN" dirty="0"/>
              <a:t>延伸</a:t>
            </a:r>
            <a:r>
              <a:rPr lang="en-US" altLang="zh-CN" dirty="0">
                <a:hlinkClick r:id="rId4" tooltip="医学百科：反应时间"/>
              </a:rPr>
              <a:t>反应时间</a:t>
            </a:r>
            <a:r>
              <a:rPr lang="zh-CN" altLang="zh-CN" dirty="0"/>
              <a:t>的长短取决于目的序列的长度和浓度</a:t>
            </a:r>
            <a:r>
              <a:rPr lang="en-US" altLang="zh-CN" dirty="0"/>
              <a:t>.</a:t>
            </a:r>
            <a:r>
              <a:rPr lang="zh-CN" altLang="zh-CN" dirty="0"/>
              <a:t>在一般反应体系中</a:t>
            </a:r>
            <a:r>
              <a:rPr lang="en-US" altLang="zh-CN" dirty="0"/>
              <a:t>,Taq DNA</a:t>
            </a:r>
            <a:r>
              <a:rPr lang="zh-CN" altLang="zh-CN" dirty="0"/>
              <a:t>聚合酶每分钟约可合成</a:t>
            </a:r>
            <a:r>
              <a:rPr lang="en-US" altLang="zh-CN" dirty="0"/>
              <a:t>1kb </a:t>
            </a:r>
            <a:r>
              <a:rPr lang="zh-CN" altLang="zh-CN" dirty="0"/>
              <a:t>长的</a:t>
            </a:r>
            <a:r>
              <a:rPr lang="en-US" altLang="zh-CN" dirty="0"/>
              <a:t>DNA</a:t>
            </a:r>
            <a:r>
              <a:rPr lang="zh-CN" altLang="zh-CN" dirty="0"/>
              <a:t>。延伸时间过长会导致产物非特异性增加</a:t>
            </a:r>
            <a:r>
              <a:rPr lang="en-US" altLang="zh-CN" dirty="0"/>
              <a:t>.</a:t>
            </a:r>
            <a:r>
              <a:rPr lang="zh-CN" altLang="zh-CN" dirty="0"/>
              <a:t>但对很低浓度的目的序列</a:t>
            </a:r>
            <a:r>
              <a:rPr lang="en-US" altLang="zh-CN" dirty="0"/>
              <a:t>, </a:t>
            </a:r>
            <a:r>
              <a:rPr lang="zh-CN" altLang="zh-CN" dirty="0"/>
              <a:t>则可适当增加延伸反应的时间。一般在扩增反应完成后</a:t>
            </a:r>
            <a:r>
              <a:rPr lang="en-US" altLang="zh-CN" dirty="0"/>
              <a:t>,</a:t>
            </a:r>
            <a:r>
              <a:rPr lang="zh-CN" altLang="zh-CN" dirty="0"/>
              <a:t>都需要一步较长时间</a:t>
            </a:r>
            <a:r>
              <a:rPr lang="en-US" altLang="zh-CN" dirty="0"/>
              <a:t>(10-30min)</a:t>
            </a:r>
            <a:r>
              <a:rPr lang="zh-CN" altLang="zh-CN" dirty="0"/>
              <a:t>的延伸反应</a:t>
            </a:r>
            <a:r>
              <a:rPr lang="en-US" altLang="zh-CN" dirty="0"/>
              <a:t>,</a:t>
            </a:r>
            <a:r>
              <a:rPr lang="zh-CN" altLang="zh-CN" dirty="0"/>
              <a:t>以获得尽可能完整的产物</a:t>
            </a:r>
            <a:r>
              <a:rPr lang="en-US" altLang="zh-CN" dirty="0"/>
              <a:t>, </a:t>
            </a:r>
            <a:r>
              <a:rPr lang="zh-CN" altLang="zh-CN" dirty="0"/>
              <a:t>这对以后进行克隆或测序反应尤为重要。</a:t>
            </a:r>
            <a:r>
              <a:rPr lang="en-US" altLang="zh-CN" dirty="0"/>
              <a:t>   </a:t>
            </a:r>
            <a:endParaRPr lang="zh-CN" altLang="zh-CN" dirty="0"/>
          </a:p>
          <a:p>
            <a:pPr marL="228600" lvl="0" indent="-228600"/>
            <a:r>
              <a:rPr lang="en-US" altLang="zh-CN" dirty="0"/>
              <a:t>4. </a:t>
            </a:r>
            <a:r>
              <a:rPr lang="zh-CN" altLang="zh-CN" dirty="0"/>
              <a:t>循环次数： 当其它参数确定之后</a:t>
            </a:r>
            <a:r>
              <a:rPr lang="en-US" altLang="zh-CN" dirty="0"/>
              <a:t>, </a:t>
            </a:r>
            <a:r>
              <a:rPr lang="zh-CN" altLang="zh-CN" dirty="0"/>
              <a:t>循环次数主要取决于</a:t>
            </a:r>
            <a:r>
              <a:rPr lang="en-US" altLang="zh-CN" dirty="0"/>
              <a:t>DNA </a:t>
            </a:r>
            <a:r>
              <a:rPr lang="zh-CN" altLang="zh-CN" dirty="0"/>
              <a:t>浓度。一般而言</a:t>
            </a:r>
            <a:r>
              <a:rPr lang="en-US" altLang="zh-CN" dirty="0"/>
              <a:t>25-30</a:t>
            </a:r>
            <a:r>
              <a:rPr lang="zh-CN" altLang="zh-CN" dirty="0"/>
              <a:t>轮循环已经足够</a:t>
            </a:r>
            <a:endParaRPr lang="zh-CN" altLang="en-US" dirty="0"/>
          </a:p>
        </p:txBody>
      </p:sp>
      <p:sp>
        <p:nvSpPr>
          <p:cNvPr id="4813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t>23</a:t>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a:solidFill>
              <a:srgbClr val="000000">
                <a:alpha val="100000"/>
              </a:srgbClr>
            </a:solidFill>
            <a:miter lim="800000"/>
          </a:ln>
        </p:spPr>
      </p:sp>
      <p:sp>
        <p:nvSpPr>
          <p:cNvPr id="49155" name="备注占位符 2"/>
          <p:cNvSpPr>
            <a:spLocks noGrp="1"/>
          </p:cNvSpPr>
          <p:nvPr>
            <p:ph type="body" idx="1"/>
          </p:nvPr>
        </p:nvSpPr>
        <p:spPr>
          <a:noFill/>
          <a:ln>
            <a:noFill/>
          </a:ln>
        </p:spPr>
        <p:txBody>
          <a:bodyPr wrap="square" lIns="91440" tIns="45720" rIns="91440" bIns="45720" anchor="t"/>
          <a:lstStyle/>
          <a:p>
            <a:pPr lvl="0"/>
            <a:r>
              <a:rPr lang="zh-CN" altLang="zh-CN" dirty="0"/>
              <a:t>引物的稳定性依赖于储存条件。应将干粉和溶解的引物储存在</a:t>
            </a:r>
            <a:r>
              <a:rPr lang="en-US" altLang="zh-CN" dirty="0"/>
              <a:t>-20</a:t>
            </a:r>
            <a:r>
              <a:rPr lang="zh-CN" altLang="zh-CN" dirty="0"/>
              <a:t>℃。以大于</a:t>
            </a:r>
            <a:r>
              <a:rPr lang="en-US" altLang="zh-CN" dirty="0"/>
              <a:t>10µM </a:t>
            </a:r>
            <a:r>
              <a:rPr lang="zh-CN" altLang="zh-CN" dirty="0"/>
              <a:t>浓度溶于</a:t>
            </a:r>
            <a:r>
              <a:rPr lang="en-US" altLang="zh-CN" dirty="0"/>
              <a:t>TE </a:t>
            </a:r>
            <a:r>
              <a:rPr lang="zh-CN" altLang="zh-CN" dirty="0"/>
              <a:t>的引物在</a:t>
            </a:r>
            <a:r>
              <a:rPr lang="en-US" altLang="zh-CN" dirty="0"/>
              <a:t>-20</a:t>
            </a:r>
            <a:r>
              <a:rPr lang="zh-CN" altLang="zh-CN" dirty="0"/>
              <a:t>℃可以稳定保存</a:t>
            </a:r>
            <a:r>
              <a:rPr lang="en-US" altLang="zh-CN" dirty="0"/>
              <a:t>6 </a:t>
            </a:r>
            <a:r>
              <a:rPr lang="zh-CN" altLang="zh-CN" dirty="0"/>
              <a:t>个月，但在室温（</a:t>
            </a:r>
            <a:r>
              <a:rPr lang="en-US" altLang="zh-CN" dirty="0"/>
              <a:t>15</a:t>
            </a:r>
            <a:r>
              <a:rPr lang="zh-CN" altLang="zh-CN" dirty="0"/>
              <a:t>℃到</a:t>
            </a:r>
            <a:r>
              <a:rPr lang="en-US" altLang="zh-CN" dirty="0"/>
              <a:t>30</a:t>
            </a:r>
            <a:r>
              <a:rPr lang="zh-CN" altLang="zh-CN" dirty="0"/>
              <a:t>℃）仅能保存不到</a:t>
            </a:r>
            <a:r>
              <a:rPr lang="en-US" altLang="zh-CN" dirty="0"/>
              <a:t>1 </a:t>
            </a:r>
            <a:r>
              <a:rPr lang="zh-CN" altLang="zh-CN" dirty="0"/>
              <a:t>周。干粉引物可以在</a:t>
            </a:r>
            <a:r>
              <a:rPr lang="en-US" altLang="zh-CN" dirty="0"/>
              <a:t>-20</a:t>
            </a:r>
            <a:r>
              <a:rPr lang="zh-CN" altLang="zh-CN" dirty="0"/>
              <a:t>℃保存至少</a:t>
            </a:r>
            <a:r>
              <a:rPr lang="en-US" altLang="zh-CN" dirty="0"/>
              <a:t>1 </a:t>
            </a:r>
            <a:r>
              <a:rPr lang="zh-CN" altLang="zh-CN" dirty="0"/>
              <a:t>年，在室温（</a:t>
            </a:r>
            <a:r>
              <a:rPr lang="en-US" altLang="zh-CN" dirty="0"/>
              <a:t>15</a:t>
            </a:r>
            <a:r>
              <a:rPr lang="zh-CN" altLang="zh-CN" dirty="0"/>
              <a:t>℃到</a:t>
            </a:r>
            <a:r>
              <a:rPr lang="en-US" altLang="zh-CN" dirty="0"/>
              <a:t>30</a:t>
            </a:r>
            <a:r>
              <a:rPr lang="zh-CN" altLang="zh-CN" dirty="0"/>
              <a:t>℃）最多可以保存</a:t>
            </a:r>
            <a:r>
              <a:rPr lang="en-US" altLang="zh-CN" dirty="0"/>
              <a:t>2 </a:t>
            </a:r>
            <a:r>
              <a:rPr lang="zh-CN" altLang="zh-CN" dirty="0"/>
              <a:t>个月。注意：溶解之前先离心一下，防止一开盖就飞了。引物的浓度会影响特异性。</a:t>
            </a:r>
            <a:endParaRPr lang="zh-CN" altLang="en-US" dirty="0"/>
          </a:p>
        </p:txBody>
      </p:sp>
      <p:sp>
        <p:nvSpPr>
          <p:cNvPr id="4915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t>27</a:t>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a:solidFill>
              <a:srgbClr val="000000">
                <a:alpha val="100000"/>
              </a:srgbClr>
            </a:solidFill>
            <a:miter lim="800000"/>
          </a:ln>
        </p:spPr>
      </p:sp>
      <p:sp>
        <p:nvSpPr>
          <p:cNvPr id="50179" name="备注占位符 2"/>
          <p:cNvSpPr>
            <a:spLocks noGrp="1"/>
          </p:cNvSpPr>
          <p:nvPr>
            <p:ph type="body" idx="1"/>
          </p:nvPr>
        </p:nvSpPr>
        <p:spPr>
          <a:noFill/>
          <a:ln>
            <a:noFill/>
          </a:ln>
        </p:spPr>
        <p:txBody>
          <a:bodyPr wrap="square" lIns="91440" tIns="45720" rIns="91440" bIns="45720" anchor="t"/>
          <a:lstStyle/>
          <a:p>
            <a:pPr lvl="0" fontAlgn="t" latinLnBrk="1"/>
            <a:r>
              <a:rPr lang="zh-CN" altLang="zh-CN" dirty="0"/>
              <a:t>模板</a:t>
            </a:r>
            <a:r>
              <a:rPr lang="en-US" altLang="zh-CN" dirty="0"/>
              <a:t>(</a:t>
            </a:r>
            <a:r>
              <a:rPr lang="zh-CN" altLang="zh-CN" dirty="0"/>
              <a:t>靶基因</a:t>
            </a:r>
            <a:r>
              <a:rPr lang="en-US" altLang="zh-CN" dirty="0"/>
              <a:t>)</a:t>
            </a:r>
            <a:r>
              <a:rPr lang="zh-CN" altLang="zh-CN" dirty="0"/>
              <a:t>核酸　模板核酸的量与纯化程度，是</a:t>
            </a:r>
            <a:r>
              <a:rPr lang="en-US" altLang="zh-CN" dirty="0"/>
              <a:t>PCR</a:t>
            </a:r>
            <a:r>
              <a:rPr lang="zh-CN" altLang="zh-CN" dirty="0"/>
              <a:t>成败与否的关键环节之一，单、双链</a:t>
            </a:r>
            <a:r>
              <a:rPr lang="en-US" altLang="zh-CN" dirty="0"/>
              <a:t>DNA</a:t>
            </a:r>
            <a:r>
              <a:rPr lang="zh-CN" altLang="zh-CN" dirty="0"/>
              <a:t>）或</a:t>
            </a:r>
            <a:r>
              <a:rPr lang="en-US" altLang="zh-CN" dirty="0"/>
              <a:t>RNA</a:t>
            </a:r>
            <a:r>
              <a:rPr lang="zh-CN" altLang="zh-CN" dirty="0"/>
              <a:t>都可以作模板进行核酸的体外扩增。若起始材料是</a:t>
            </a:r>
            <a:r>
              <a:rPr lang="en-US" altLang="zh-CN" dirty="0"/>
              <a:t>RNA</a:t>
            </a:r>
            <a:r>
              <a:rPr lang="zh-CN" altLang="zh-CN" dirty="0"/>
              <a:t>，须先通过</a:t>
            </a:r>
            <a:r>
              <a:rPr lang="en-US" altLang="zh-CN" dirty="0">
                <a:hlinkClick r:id="rId3" tooltip="医学百科：逆转录"/>
              </a:rPr>
              <a:t>逆转录</a:t>
            </a:r>
            <a:r>
              <a:rPr lang="zh-CN" altLang="zh-CN" dirty="0"/>
              <a:t>得到</a:t>
            </a:r>
            <a:r>
              <a:rPr lang="en-US" altLang="zh-CN" dirty="0">
                <a:hlinkClick r:id="rId4" tooltip="医学百科：cDNA"/>
              </a:rPr>
              <a:t>cDNA</a:t>
            </a:r>
            <a:r>
              <a:rPr lang="zh-CN" altLang="zh-CN" dirty="0"/>
              <a:t>后才能进行正常</a:t>
            </a:r>
            <a:r>
              <a:rPr lang="en-US" altLang="zh-CN" dirty="0"/>
              <a:t>PCR</a:t>
            </a:r>
            <a:r>
              <a:rPr lang="zh-CN" altLang="zh-CN" dirty="0"/>
              <a:t>扩增</a:t>
            </a:r>
            <a:endParaRPr lang="en-US" altLang="zh-CN" dirty="0"/>
          </a:p>
          <a:p>
            <a:pPr lvl="0" fontAlgn="t" latinLnBrk="1"/>
            <a:r>
              <a:rPr lang="en-US" altLang="zh-CN" dirty="0"/>
              <a:t>dNTP</a:t>
            </a:r>
            <a:r>
              <a:rPr lang="zh-CN" altLang="zh-CN" dirty="0"/>
              <a:t>的质量与浓度　</a:t>
            </a:r>
            <a:r>
              <a:rPr lang="en-US" altLang="zh-CN" dirty="0"/>
              <a:t>dNTP</a:t>
            </a:r>
            <a:r>
              <a:rPr lang="zh-CN" altLang="zh-CN" dirty="0"/>
              <a:t>的质量与浓度和</a:t>
            </a:r>
            <a:r>
              <a:rPr lang="en-US" altLang="zh-CN" dirty="0"/>
              <a:t>PCR</a:t>
            </a:r>
            <a:r>
              <a:rPr lang="zh-CN" altLang="zh-CN" dirty="0"/>
              <a:t>扩增效率有密切关系，</a:t>
            </a:r>
            <a:r>
              <a:rPr lang="en-US" altLang="zh-CN" dirty="0"/>
              <a:t>dNTP</a:t>
            </a:r>
            <a:r>
              <a:rPr lang="zh-CN" altLang="zh-CN" dirty="0"/>
              <a:t>粉呈</a:t>
            </a:r>
            <a:r>
              <a:rPr lang="en-US" altLang="zh-CN" dirty="0">
                <a:hlinkClick r:id="rId5" tooltip="医学百科：颗粒状"/>
              </a:rPr>
              <a:t>颗粒状</a:t>
            </a:r>
            <a:r>
              <a:rPr lang="zh-CN" altLang="zh-CN" dirty="0"/>
              <a:t>，如</a:t>
            </a:r>
            <a:r>
              <a:rPr lang="en-US" altLang="zh-CN" dirty="0">
                <a:hlinkClick r:id="rId6" tooltip="医学百科：保存"/>
              </a:rPr>
              <a:t>保存</a:t>
            </a:r>
            <a:r>
              <a:rPr lang="zh-CN" altLang="zh-CN" dirty="0"/>
              <a:t>不当易</a:t>
            </a:r>
            <a:r>
              <a:rPr lang="en-US" altLang="zh-CN" dirty="0">
                <a:hlinkClick r:id="rId7" tooltip="医学百科：变性"/>
              </a:rPr>
              <a:t>变性</a:t>
            </a:r>
            <a:r>
              <a:rPr lang="zh-CN" altLang="zh-CN" dirty="0"/>
              <a:t>失去</a:t>
            </a:r>
            <a:r>
              <a:rPr lang="en-US" altLang="zh-CN" dirty="0">
                <a:hlinkClick r:id="rId8" tooltip="医学百科：生物学"/>
              </a:rPr>
              <a:t>生物学</a:t>
            </a:r>
            <a:r>
              <a:rPr lang="zh-CN" altLang="zh-CN" dirty="0"/>
              <a:t>活性。</a:t>
            </a:r>
            <a:r>
              <a:rPr lang="en-US" altLang="zh-CN" dirty="0"/>
              <a:t>dNTP</a:t>
            </a:r>
            <a:r>
              <a:rPr lang="en-US" altLang="zh-CN" dirty="0">
                <a:hlinkClick r:id="rId9" tooltip="医学百科：溶液"/>
              </a:rPr>
              <a:t>溶液</a:t>
            </a:r>
            <a:r>
              <a:rPr lang="zh-CN" altLang="zh-CN" dirty="0"/>
              <a:t>呈酸性，使用时应配成高浓度后，以</a:t>
            </a:r>
            <a:r>
              <a:rPr lang="en-US" altLang="zh-CN" dirty="0"/>
              <a:t>1M NaOH</a:t>
            </a:r>
            <a:r>
              <a:rPr lang="zh-CN" altLang="zh-CN" dirty="0"/>
              <a:t>或</a:t>
            </a:r>
            <a:r>
              <a:rPr lang="en-US" altLang="zh-CN" dirty="0"/>
              <a:t>1M Tris</a:t>
            </a:r>
            <a:r>
              <a:rPr lang="zh-CN" altLang="zh-CN" dirty="0"/>
              <a:t>。</a:t>
            </a:r>
            <a:r>
              <a:rPr lang="en-US" altLang="zh-CN" dirty="0"/>
              <a:t>HCL</a:t>
            </a:r>
            <a:r>
              <a:rPr lang="zh-CN" altLang="zh-CN" dirty="0"/>
              <a:t>的缓冲液将其</a:t>
            </a:r>
            <a:r>
              <a:rPr lang="en-US" altLang="zh-CN" dirty="0"/>
              <a:t>PH</a:t>
            </a:r>
            <a:r>
              <a:rPr lang="zh-CN" altLang="zh-CN" dirty="0"/>
              <a:t>调节到</a:t>
            </a:r>
            <a:r>
              <a:rPr lang="en-US" altLang="zh-CN" dirty="0"/>
              <a:t>7.0</a:t>
            </a:r>
            <a:r>
              <a:rPr lang="zh-CN" altLang="zh-CN" dirty="0"/>
              <a:t>～</a:t>
            </a:r>
            <a:r>
              <a:rPr lang="en-US" altLang="zh-CN" dirty="0"/>
              <a:t>7.5</a:t>
            </a:r>
            <a:r>
              <a:rPr lang="zh-CN" altLang="zh-CN" dirty="0"/>
              <a:t>，小量分装，</a:t>
            </a:r>
            <a:r>
              <a:rPr lang="en-US" altLang="zh-CN" dirty="0"/>
              <a:t> -20</a:t>
            </a:r>
            <a:r>
              <a:rPr lang="zh-CN" altLang="zh-CN" dirty="0"/>
              <a:t>℃冰冻保存。多次冻融会使</a:t>
            </a:r>
            <a:r>
              <a:rPr lang="en-US" altLang="zh-CN" dirty="0"/>
              <a:t>dNTP</a:t>
            </a:r>
            <a:r>
              <a:rPr lang="zh-CN" altLang="zh-CN" dirty="0"/>
              <a:t>降解。在</a:t>
            </a:r>
            <a:r>
              <a:rPr lang="en-US" altLang="zh-CN" dirty="0"/>
              <a:t>PCR</a:t>
            </a:r>
            <a:r>
              <a:rPr lang="zh-CN" altLang="zh-CN" dirty="0"/>
              <a:t>反应中，</a:t>
            </a:r>
            <a:r>
              <a:rPr lang="en-US" altLang="zh-CN" dirty="0"/>
              <a:t>dNTP</a:t>
            </a:r>
            <a:r>
              <a:rPr lang="zh-CN" altLang="zh-CN" dirty="0"/>
              <a:t>应为</a:t>
            </a:r>
            <a:r>
              <a:rPr lang="en-US" altLang="zh-CN" dirty="0"/>
              <a:t>50</a:t>
            </a:r>
            <a:r>
              <a:rPr lang="zh-CN" altLang="zh-CN" dirty="0"/>
              <a:t>～</a:t>
            </a:r>
            <a:r>
              <a:rPr lang="en-US" altLang="zh-CN" dirty="0"/>
              <a:t>200umol/L</a:t>
            </a:r>
            <a:r>
              <a:rPr lang="zh-CN" altLang="zh-CN" dirty="0"/>
              <a:t>，尤其是注意</a:t>
            </a:r>
            <a:r>
              <a:rPr lang="en-US" altLang="zh-CN" dirty="0"/>
              <a:t>4</a:t>
            </a:r>
            <a:r>
              <a:rPr lang="zh-CN" altLang="zh-CN" dirty="0"/>
              <a:t>种</a:t>
            </a:r>
            <a:r>
              <a:rPr lang="en-US" altLang="zh-CN" dirty="0"/>
              <a:t>dNTP</a:t>
            </a:r>
            <a:r>
              <a:rPr lang="zh-CN" altLang="zh-CN" dirty="0"/>
              <a:t>的浓度要相等</a:t>
            </a:r>
            <a:r>
              <a:rPr lang="en-US" altLang="zh-CN" dirty="0"/>
              <a:t>( </a:t>
            </a:r>
            <a:r>
              <a:rPr lang="zh-CN" altLang="zh-CN" dirty="0"/>
              <a:t>等</a:t>
            </a:r>
            <a:r>
              <a:rPr lang="en-US" altLang="zh-CN" dirty="0">
                <a:hlinkClick r:id="rId10" tooltip="医学百科：摩尔"/>
              </a:rPr>
              <a:t>摩尔</a:t>
            </a:r>
            <a:r>
              <a:rPr lang="zh-CN" altLang="zh-CN" dirty="0"/>
              <a:t>配制</a:t>
            </a:r>
            <a:r>
              <a:rPr lang="en-US" altLang="zh-CN" dirty="0"/>
              <a:t>)</a:t>
            </a:r>
            <a:r>
              <a:rPr lang="zh-CN" altLang="zh-CN" dirty="0"/>
              <a:t>，如其中任何一种浓度不同于其它几种时</a:t>
            </a:r>
            <a:r>
              <a:rPr lang="en-US" altLang="zh-CN" dirty="0"/>
              <a:t>(</a:t>
            </a:r>
            <a:r>
              <a:rPr lang="zh-CN" altLang="zh-CN" dirty="0"/>
              <a:t>偏高或偏低</a:t>
            </a:r>
            <a:r>
              <a:rPr lang="en-US" altLang="zh-CN" dirty="0"/>
              <a:t>)</a:t>
            </a:r>
            <a:r>
              <a:rPr lang="zh-CN" altLang="zh-CN" dirty="0"/>
              <a:t>，就会引起错配。浓度过低又会降低</a:t>
            </a:r>
            <a:r>
              <a:rPr lang="en-US" altLang="zh-CN" dirty="0"/>
              <a:t>PCR</a:t>
            </a:r>
            <a:r>
              <a:rPr lang="zh-CN" altLang="zh-CN" dirty="0"/>
              <a:t>产物的产量。</a:t>
            </a:r>
            <a:r>
              <a:rPr lang="en-US" altLang="zh-CN" dirty="0"/>
              <a:t>dNTP</a:t>
            </a:r>
            <a:r>
              <a:rPr lang="zh-CN" altLang="zh-CN" dirty="0"/>
              <a:t>能与</a:t>
            </a:r>
            <a:r>
              <a:rPr lang="en-US" altLang="zh-CN" dirty="0"/>
              <a:t>Mg</a:t>
            </a:r>
            <a:r>
              <a:rPr lang="en-US" altLang="zh-CN" baseline="30000" dirty="0"/>
              <a:t>2+</a:t>
            </a:r>
            <a:r>
              <a:rPr lang="zh-CN" altLang="zh-CN" dirty="0"/>
              <a:t>结合，使游离的</a:t>
            </a:r>
            <a:r>
              <a:rPr lang="en-US" altLang="zh-CN" dirty="0"/>
              <a:t>Mg</a:t>
            </a:r>
            <a:r>
              <a:rPr lang="en-US" altLang="zh-CN" baseline="30000" dirty="0"/>
              <a:t>2+</a:t>
            </a:r>
            <a:r>
              <a:rPr lang="zh-CN" altLang="zh-CN" dirty="0"/>
              <a:t>浓度降低。</a:t>
            </a:r>
            <a:endParaRPr lang="en-US" altLang="zh-CN" dirty="0"/>
          </a:p>
          <a:p>
            <a:pPr lvl="0" fontAlgn="t" latinLnBrk="1"/>
            <a:r>
              <a:rPr lang="en-US" altLang="zh-CN" dirty="0"/>
              <a:t>Mg</a:t>
            </a:r>
            <a:r>
              <a:rPr lang="en-US" altLang="zh-CN" baseline="30000" dirty="0"/>
              <a:t>2+</a:t>
            </a:r>
            <a:r>
              <a:rPr lang="zh-CN" altLang="zh-CN" dirty="0"/>
              <a:t>浓度　</a:t>
            </a:r>
            <a:r>
              <a:rPr lang="en-US" altLang="zh-CN" dirty="0"/>
              <a:t>Mg</a:t>
            </a:r>
            <a:r>
              <a:rPr lang="en-US" altLang="zh-CN" baseline="30000" dirty="0"/>
              <a:t>2+</a:t>
            </a:r>
            <a:r>
              <a:rPr lang="zh-CN" altLang="zh-CN" dirty="0"/>
              <a:t>对</a:t>
            </a:r>
            <a:r>
              <a:rPr lang="en-US" altLang="zh-CN" dirty="0"/>
              <a:t>PCR</a:t>
            </a:r>
            <a:r>
              <a:rPr lang="zh-CN" altLang="zh-CN" dirty="0"/>
              <a:t>扩增的特异性和产量有显著的影响，在一般的</a:t>
            </a:r>
            <a:r>
              <a:rPr lang="en-US" altLang="zh-CN" dirty="0"/>
              <a:t>PCR</a:t>
            </a:r>
            <a:r>
              <a:rPr lang="zh-CN" altLang="zh-CN" dirty="0"/>
              <a:t>反应中，各种</a:t>
            </a:r>
            <a:r>
              <a:rPr lang="en-US" altLang="zh-CN" dirty="0"/>
              <a:t>dNTP</a:t>
            </a:r>
            <a:r>
              <a:rPr lang="zh-CN" altLang="zh-CN" dirty="0"/>
              <a:t>浓度为</a:t>
            </a:r>
            <a:r>
              <a:rPr lang="en-US" altLang="zh-CN" dirty="0"/>
              <a:t>200umol/L</a:t>
            </a:r>
            <a:r>
              <a:rPr lang="zh-CN" altLang="zh-CN" dirty="0"/>
              <a:t>时，</a:t>
            </a:r>
            <a:r>
              <a:rPr lang="en-US" altLang="zh-CN" dirty="0"/>
              <a:t>Mg</a:t>
            </a:r>
            <a:r>
              <a:rPr lang="en-US" altLang="zh-CN" baseline="30000" dirty="0"/>
              <a:t>2+</a:t>
            </a:r>
            <a:r>
              <a:rPr lang="zh-CN" altLang="zh-CN" dirty="0"/>
              <a:t>浓度为</a:t>
            </a:r>
            <a:r>
              <a:rPr lang="en-US" altLang="zh-CN" dirty="0"/>
              <a:t>1.5</a:t>
            </a:r>
            <a:r>
              <a:rPr lang="zh-CN" altLang="zh-CN" dirty="0"/>
              <a:t>～</a:t>
            </a:r>
            <a:r>
              <a:rPr lang="en-US" altLang="zh-CN" dirty="0"/>
              <a:t>2.0mmol/L</a:t>
            </a:r>
            <a:r>
              <a:rPr lang="zh-CN" altLang="zh-CN" dirty="0"/>
              <a:t>为宜。</a:t>
            </a:r>
            <a:r>
              <a:rPr lang="en-US" altLang="zh-CN" dirty="0"/>
              <a:t>Mg</a:t>
            </a:r>
            <a:r>
              <a:rPr lang="en-US" altLang="zh-CN" baseline="30000" dirty="0"/>
              <a:t>2+</a:t>
            </a:r>
            <a:r>
              <a:rPr lang="zh-CN" altLang="zh-CN" dirty="0"/>
              <a:t>浓度过高，反应特异性降低，出现非特异扩增，浓度过低会降低</a:t>
            </a:r>
            <a:r>
              <a:rPr lang="en-US" altLang="zh-CN" dirty="0"/>
              <a:t>Taq DNA</a:t>
            </a:r>
            <a:r>
              <a:rPr lang="zh-CN" altLang="zh-CN" dirty="0"/>
              <a:t>聚合酶的活性，使反应产物减少。</a:t>
            </a:r>
            <a:r>
              <a:rPr lang="en-US" altLang="zh-CN" dirty="0"/>
              <a:t> Mg2</a:t>
            </a:r>
            <a:r>
              <a:rPr lang="zh-CN" altLang="zh-CN" dirty="0"/>
              <a:t>＋浓度 镁离子影响</a:t>
            </a:r>
            <a:r>
              <a:rPr lang="en-US" altLang="zh-CN" dirty="0"/>
              <a:t>PCR</a:t>
            </a:r>
            <a:r>
              <a:rPr lang="zh-CN" altLang="zh-CN" dirty="0"/>
              <a:t>的多个方面，如</a:t>
            </a:r>
            <a:r>
              <a:rPr lang="en-US" altLang="zh-CN" dirty="0"/>
              <a:t>DNA</a:t>
            </a:r>
            <a:r>
              <a:rPr lang="zh-CN" altLang="zh-CN" dirty="0"/>
              <a:t>聚合酶的活性，这会影响产量；再如引物退火，这会影响特异性。</a:t>
            </a:r>
            <a:r>
              <a:rPr lang="en-US" altLang="zh-CN" dirty="0"/>
              <a:t>dNTP</a:t>
            </a:r>
            <a:r>
              <a:rPr lang="zh-CN" altLang="zh-CN" dirty="0"/>
              <a:t>和模板同镁离子结合，降低了酶活性所需要的游离镁离子的量。最佳的镁离子浓度对于不同的引物对和模板都不同，但是包含</a:t>
            </a:r>
            <a:r>
              <a:rPr lang="en-US" altLang="zh-CN" dirty="0"/>
              <a:t>200µM dNTP</a:t>
            </a:r>
            <a:r>
              <a:rPr lang="zh-CN" altLang="zh-CN" dirty="0"/>
              <a:t>的典型</a:t>
            </a:r>
            <a:r>
              <a:rPr lang="en-US" altLang="zh-CN" dirty="0"/>
              <a:t>PCR</a:t>
            </a:r>
            <a:r>
              <a:rPr lang="zh-CN" altLang="zh-CN" dirty="0"/>
              <a:t>起始浓度是</a:t>
            </a:r>
            <a:r>
              <a:rPr lang="en-US" altLang="zh-CN" dirty="0"/>
              <a:t>1.5mM</a:t>
            </a:r>
            <a:r>
              <a:rPr lang="zh-CN" altLang="zh-CN" dirty="0"/>
              <a:t>（注意：对实时定量</a:t>
            </a:r>
            <a:r>
              <a:rPr lang="en-US" altLang="zh-CN" dirty="0"/>
              <a:t>PCR</a:t>
            </a:r>
            <a:r>
              <a:rPr lang="zh-CN" altLang="zh-CN" dirty="0"/>
              <a:t>，使用</a:t>
            </a:r>
            <a:r>
              <a:rPr lang="en-US" altLang="zh-CN" dirty="0"/>
              <a:t>3</a:t>
            </a:r>
            <a:r>
              <a:rPr lang="zh-CN" altLang="zh-CN" dirty="0"/>
              <a:t>到</a:t>
            </a:r>
            <a:r>
              <a:rPr lang="en-US" altLang="zh-CN" dirty="0"/>
              <a:t>5mM</a:t>
            </a:r>
            <a:r>
              <a:rPr lang="zh-CN" altLang="zh-CN" dirty="0"/>
              <a:t>带有荧光探针的镁离子溶液）。</a:t>
            </a:r>
          </a:p>
          <a:p>
            <a:pPr lvl="0" fontAlgn="t" latinLnBrk="1"/>
            <a:endParaRPr lang="zh-CN" altLang="zh-CN" dirty="0"/>
          </a:p>
        </p:txBody>
      </p:sp>
      <p:sp>
        <p:nvSpPr>
          <p:cNvPr id="5018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t>28</a:t>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idx="1"/>
          </p:nvPr>
        </p:nvSpPr>
        <p:spPr>
          <a:noFill/>
          <a:ln>
            <a:noFill/>
          </a:ln>
        </p:spPr>
        <p:txBody>
          <a:bodyPr wrap="square" lIns="91440" tIns="45720" rIns="91440" bIns="45720" anchor="t"/>
          <a:lstStyle/>
          <a:p>
            <a:pPr lvl="0"/>
            <a:r>
              <a:rPr lang="zh-CN" altLang="zh-CN" dirty="0"/>
              <a:t>目前有两种</a:t>
            </a:r>
            <a:r>
              <a:rPr lang="en-US" altLang="zh-CN" dirty="0"/>
              <a:t>Taq DNA</a:t>
            </a:r>
            <a:r>
              <a:rPr lang="zh-CN" altLang="zh-CN" dirty="0"/>
              <a:t>聚合酶供应， 一种是从栖热水生杆菌中提纯的天然酶，另一种为大肠杆菌合成的基因工程酶。催化一典型的</a:t>
            </a:r>
            <a:r>
              <a:rPr lang="en-US" altLang="zh-CN" dirty="0"/>
              <a:t>PCR</a:t>
            </a:r>
            <a:r>
              <a:rPr lang="zh-CN" altLang="zh-CN" dirty="0"/>
              <a:t>反应约需酶量</a:t>
            </a:r>
            <a:r>
              <a:rPr lang="en-US" altLang="zh-CN" dirty="0"/>
              <a:t>2.5U(</a:t>
            </a:r>
            <a:r>
              <a:rPr lang="zh-CN" altLang="zh-CN" dirty="0"/>
              <a:t>指总反应体积为</a:t>
            </a:r>
            <a:r>
              <a:rPr lang="en-US" altLang="zh-CN" dirty="0"/>
              <a:t>100ul</a:t>
            </a:r>
            <a:r>
              <a:rPr lang="zh-CN" altLang="zh-CN" dirty="0"/>
              <a:t>时</a:t>
            </a:r>
            <a:r>
              <a:rPr lang="en-US" altLang="zh-CN" dirty="0"/>
              <a:t>)</a:t>
            </a:r>
            <a:r>
              <a:rPr lang="zh-CN" altLang="zh-CN" dirty="0"/>
              <a:t>，浓度过高可引起非特异性扩增，浓度过低则合成产物量减少。</a:t>
            </a:r>
          </a:p>
          <a:p>
            <a:pPr lvl="0"/>
            <a:endParaRPr lang="zh-CN" altLang="en-US" dirty="0"/>
          </a:p>
        </p:txBody>
      </p:sp>
      <p:sp>
        <p:nvSpPr>
          <p:cNvPr id="5120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t>30</a:t>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a:solidFill>
              <a:srgbClr val="000000">
                <a:alpha val="100000"/>
              </a:srgbClr>
            </a:solidFill>
            <a:miter lim="800000"/>
          </a:ln>
        </p:spPr>
      </p:sp>
      <p:sp>
        <p:nvSpPr>
          <p:cNvPr id="3" name="备注占位符 2"/>
          <p:cNvSpPr>
            <a:spLocks noGrp="1"/>
          </p:cNvSpPr>
          <p:nvPr>
            <p:ph type="body" idx="1"/>
          </p:nvPr>
        </p:nvSpPr>
        <p:spPr/>
        <p:txBody>
          <a:bodyPr lIns="91440" tIns="45720" rIns="91440" bIns="45720" rtlCol="0">
            <a:normAutofit fontScale="8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在标准反应中采用三温度</a:t>
            </a:r>
            <a:r>
              <a:rPr kumimoji="0" lang="en-US" altLang="zh-CN" sz="1200" b="0" i="0" u="none" strike="noStrike" kern="1200" cap="none" spc="0" normalizeH="0" baseline="0" noProof="0" dirty="0" err="1" smtClean="0">
                <a:ln>
                  <a:noFill/>
                </a:ln>
                <a:solidFill>
                  <a:schemeClr val="tx1"/>
                </a:solidFill>
                <a:effectLst/>
                <a:uLnTx/>
                <a:uFillTx/>
                <a:latin typeface="+mn-lt"/>
                <a:ea typeface="+mn-ea"/>
                <a:cs typeface="+mn-cs"/>
                <a:hlinkClick r:id="rId3" tooltip="医学百科：点法"/>
              </a:rPr>
              <a:t>点法</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，双链</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DNA</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在</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90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95</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℃变性，再迅速冷却至</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40 </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60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℃，引物退火并结合到靶序列上，然后快速升温至</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70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75</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℃，在</a:t>
            </a:r>
            <a:r>
              <a:rPr kumimoji="0" lang="en-US" altLang="zh-CN" sz="1200" b="0" i="0" u="none" strike="noStrike" kern="1200" cap="none" spc="0" normalizeH="0" baseline="0" noProof="0" dirty="0" err="1" smtClean="0">
                <a:ln>
                  <a:noFill/>
                </a:ln>
                <a:solidFill>
                  <a:schemeClr val="tx1"/>
                </a:solidFill>
                <a:effectLst/>
                <a:uLnTx/>
                <a:uFillTx/>
                <a:latin typeface="+mn-lt"/>
                <a:ea typeface="+mn-ea"/>
                <a:cs typeface="+mn-cs"/>
              </a:rPr>
              <a:t>Taq</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 DNA </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聚合酶的</a:t>
            </a:r>
            <a:r>
              <a:rPr kumimoji="0" lang="en-US" altLang="zh-CN" sz="1200" b="0" i="0" u="none" strike="noStrike" kern="1200" cap="none" spc="0" normalizeH="0" baseline="0" noProof="0" dirty="0" err="1" smtClean="0">
                <a:ln>
                  <a:noFill/>
                </a:ln>
                <a:solidFill>
                  <a:schemeClr val="tx1"/>
                </a:solidFill>
                <a:effectLst/>
                <a:uLnTx/>
                <a:uFillTx/>
                <a:latin typeface="+mn-lt"/>
                <a:ea typeface="+mn-ea"/>
                <a:cs typeface="+mn-cs"/>
                <a:hlinkClick r:id="rId4" tooltip="医学百科：作用"/>
              </a:rPr>
              <a:t>作用</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下，使引物链沿模板延伸。对于较短靶基因</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长度为</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100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300bp</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时</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可采用二温度点法， 除变性温度外、退火与延伸温度可合二为一，一般采用</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94</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℃变性，</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65</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℃左右退火与延伸</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此温度</a:t>
            </a:r>
            <a:r>
              <a:rPr kumimoji="0" lang="en-US" altLang="zh-CN" sz="1200" b="0" i="0" u="none" strike="noStrike" kern="1200" cap="none" spc="0" normalizeH="0" baseline="0" noProof="0" dirty="0" err="1" smtClean="0">
                <a:ln>
                  <a:noFill/>
                </a:ln>
                <a:solidFill>
                  <a:schemeClr val="tx1"/>
                </a:solidFill>
                <a:effectLst/>
                <a:uLnTx/>
                <a:uFillTx/>
                <a:latin typeface="+mn-lt"/>
                <a:ea typeface="+mn-ea"/>
                <a:cs typeface="+mn-cs"/>
              </a:rPr>
              <a:t>Taq</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 DNA</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酶仍有较高的催化活性</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l" defTabSz="914400" rtl="0" eaLnBrk="0" fontAlgn="t" latinLnBrk="1"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①变性温度与时间：变性温度低，解链不完全是导致</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PCR</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失败的最主要原因。一般情况下，</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93</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94</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err="1" smtClean="0">
                <a:ln>
                  <a:noFill/>
                </a:ln>
                <a:solidFill>
                  <a:schemeClr val="tx1"/>
                </a:solidFill>
                <a:effectLst/>
                <a:uLnTx/>
                <a:uFillTx/>
                <a:latin typeface="+mn-lt"/>
                <a:ea typeface="+mn-ea"/>
                <a:cs typeface="+mn-cs"/>
              </a:rPr>
              <a:t>lmin</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足以使模板</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DNA</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变性，若低于</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93</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℃则需延长时间，但温度不能过高，因为高温</a:t>
            </a:r>
            <a:r>
              <a:rPr kumimoji="0" lang="en-US" altLang="zh-CN" sz="1200" b="0" i="0" u="none" strike="noStrike" kern="1200" cap="none" spc="0" normalizeH="0" baseline="0" noProof="0" dirty="0" err="1" smtClean="0">
                <a:ln>
                  <a:noFill/>
                </a:ln>
                <a:solidFill>
                  <a:schemeClr val="tx1"/>
                </a:solidFill>
                <a:effectLst/>
                <a:uLnTx/>
                <a:uFillTx/>
                <a:latin typeface="+mn-lt"/>
                <a:ea typeface="+mn-ea"/>
                <a:cs typeface="+mn-cs"/>
                <a:hlinkClick r:id="rId5" tooltip="医学百科：环境"/>
              </a:rPr>
              <a:t>环境</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对酶的活性有影响。此步若不能使靶基因模板或</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PCR</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产物完全变性，就会导致</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PCR</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失败。</a:t>
            </a:r>
          </a:p>
          <a:p>
            <a:pPr marL="0" marR="0" lvl="0" indent="0" algn="l" defTabSz="914400" rtl="0" eaLnBrk="0" fontAlgn="t" latinLnBrk="1"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②退火</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复性</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温度与时间：退火温度是影响</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PCR</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特异性的较重要因素。变性后温度快速冷却至</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40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60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℃，可使引物和模板发生结合。由于模板</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DNA </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比引物复杂得多，引物和模板之间的碰撞结合机会远远高于模板互补链之间的碰撞。退火温度与时间，取决于引物的长度、碱基组成及其浓度，还有靶基序列的长度。对于</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20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个核苷酸，</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G+C</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含量约</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50%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的引物，</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55</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℃为选择最适退火温度的</a:t>
            </a:r>
            <a:r>
              <a:rPr kumimoji="0" lang="en-US" altLang="zh-CN" sz="1200" b="0" i="0" u="none" strike="noStrike" kern="1200" cap="none" spc="0" normalizeH="0" baseline="0" noProof="0" dirty="0" err="1" smtClean="0">
                <a:ln>
                  <a:noFill/>
                </a:ln>
                <a:solidFill>
                  <a:schemeClr val="tx1"/>
                </a:solidFill>
                <a:effectLst/>
                <a:uLnTx/>
                <a:uFillTx/>
                <a:latin typeface="+mn-lt"/>
                <a:ea typeface="+mn-ea"/>
                <a:cs typeface="+mn-cs"/>
                <a:hlinkClick r:id="rId6" tooltip="医学百科：起点"/>
              </a:rPr>
              <a:t>起点</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较为理想。引物的复性温度可通过以下公式帮助选择合适的温度：</a:t>
            </a:r>
          </a:p>
          <a:p>
            <a:pPr marL="0" marR="0" lvl="0" indent="0" algn="l" defTabSz="914400" rtl="0" eaLnBrk="0" fontAlgn="t" latinLnBrk="1"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Tm</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值</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解链温度</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)=4(G+C)</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2(A+T)</a:t>
            </a:r>
            <a:endParaRPr kumimoji="0" lang="zh-CN" altLang="zh-CN" sz="1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t" latinLnBrk="1"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复性温度</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=Tm</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值</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-(5</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10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a:t>
            </a:r>
            <a:endParaRPr kumimoji="0" lang="zh-CN" altLang="zh-CN" sz="12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t" latinLnBrk="1"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在</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Tm</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值允许范围内， 选择较高的复性温度可大大减少引物和模板间的非特异性结合，提高</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PCR</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反应的特异性。复性时间一般为</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30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60sec</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，足以使引物与模板之间完全结合。</a:t>
            </a:r>
          </a:p>
          <a:p>
            <a:pPr marL="0" marR="0" lvl="0" indent="0" algn="l" defTabSz="914400" rtl="0" eaLnBrk="0" fontAlgn="t" latinLnBrk="1"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③延伸温度与时间：</a:t>
            </a:r>
            <a:r>
              <a:rPr kumimoji="0" lang="en-US" altLang="zh-CN" sz="1200" b="0" i="0" u="none" strike="noStrike" kern="1200" cap="none" spc="0" normalizeH="0" baseline="0" noProof="0" dirty="0" err="1" smtClean="0">
                <a:ln>
                  <a:noFill/>
                </a:ln>
                <a:solidFill>
                  <a:schemeClr val="tx1"/>
                </a:solidFill>
                <a:effectLst/>
                <a:uLnTx/>
                <a:uFillTx/>
                <a:latin typeface="+mn-lt"/>
                <a:ea typeface="+mn-ea"/>
                <a:cs typeface="+mn-cs"/>
              </a:rPr>
              <a:t>Taq</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 DNA</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聚合酶的生物学活性：</a:t>
            </a:r>
          </a:p>
          <a:p>
            <a:pPr marL="0" marR="0" lvl="0" indent="0" algn="l" defTabSz="914400" rtl="0" eaLnBrk="0" fontAlgn="t" latinLnBrk="1"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70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80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 150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核苷酸</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/S/</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酶分子</a:t>
            </a:r>
          </a:p>
          <a:p>
            <a:pPr marL="0" marR="0" lvl="0" indent="0" algn="l" defTabSz="914400" rtl="0" eaLnBrk="0" fontAlgn="t" latinLnBrk="1"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70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 60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核苷酸</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/S/</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酶分子</a:t>
            </a:r>
          </a:p>
          <a:p>
            <a:pPr marL="0" marR="0" lvl="0" indent="0" algn="l" defTabSz="914400" rtl="0" eaLnBrk="0" fontAlgn="t" latinLnBrk="1"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55</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 24</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核苷酸</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/S/</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酶分子</a:t>
            </a:r>
          </a:p>
          <a:p>
            <a:pPr marL="0" marR="0" lvl="0" indent="0" algn="l" defTabSz="914400" rtl="0" eaLnBrk="0" fontAlgn="t" latinLnBrk="1"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高于</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90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℃时，</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 DNA</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合成几乎不能进行。</a:t>
            </a:r>
          </a:p>
          <a:p>
            <a:pPr marL="0" marR="0" lvl="0" indent="0" algn="l" defTabSz="914400" rtl="0" eaLnBrk="0" fontAlgn="t" latinLnBrk="1"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PCR</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反应的延伸温度一般选择在</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70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75</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℃之间，常用温度为</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72</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℃，过高的延伸温度不利于引物和模板的结合。</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PCR</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延伸反应的时间，可根据待扩增片段的长度而定，一般</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1Kb</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以内的</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DNA</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片段，延伸时间</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1min</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是足够 的。</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3</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4kb</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的靶序列需</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3</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4min</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；扩增</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10Kb</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需延伸至</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15min</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。延伸进间过长会导致非特异性扩增带的出现。对低浓度模板的扩增，延伸时间要稍长些。</a:t>
            </a:r>
          </a:p>
          <a:p>
            <a:pPr marL="0" marR="0" lvl="0" indent="0" algn="l" defTabSz="914400" rtl="0" eaLnBrk="0" fontAlgn="t" latinLnBrk="1" hangingPunct="0">
              <a:lnSpc>
                <a:spcPct val="100000"/>
              </a:lnSpc>
              <a:spcBef>
                <a:spcPct val="30000"/>
              </a:spcBef>
              <a:spcAft>
                <a:spcPct val="0"/>
              </a:spcAft>
              <a:buClrTx/>
              <a:buSzTx/>
              <a:buFontTx/>
              <a:buNone/>
              <a:defRPr/>
            </a:pP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循环次数　　循环次数决定</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PCR</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扩增程度。</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PCR</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循环次数主要取决于模板</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DNA</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的浓度。一般的循环次数选在</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30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a:t>
            </a:r>
            <a:r>
              <a:rPr kumimoji="0" lang="en-US" altLang="zh-CN" sz="1200" b="0" i="0" u="none" strike="noStrike" kern="1200" cap="none" spc="0" normalizeH="0" baseline="0" noProof="0" dirty="0" smtClean="0">
                <a:ln>
                  <a:noFill/>
                </a:ln>
                <a:solidFill>
                  <a:schemeClr val="tx1"/>
                </a:solidFill>
                <a:effectLst/>
                <a:uLnTx/>
                <a:uFillTx/>
                <a:latin typeface="+mn-lt"/>
                <a:ea typeface="+mn-ea"/>
                <a:cs typeface="+mn-cs"/>
              </a:rPr>
              <a:t>40</a:t>
            </a:r>
            <a:r>
              <a:rPr kumimoji="0" lang="zh-CN" altLang="zh-CN" sz="1200" b="0" i="0" u="none" strike="noStrike" kern="1200" cap="none" spc="0" normalizeH="0" baseline="0" noProof="0" dirty="0" smtClean="0">
                <a:ln>
                  <a:noFill/>
                </a:ln>
                <a:solidFill>
                  <a:schemeClr val="tx1"/>
                </a:solidFill>
                <a:effectLst/>
                <a:uLnTx/>
                <a:uFillTx/>
                <a:latin typeface="+mn-lt"/>
                <a:ea typeface="+mn-ea"/>
                <a:cs typeface="+mn-cs"/>
              </a:rPr>
              <a:t>次之间，循环次数越多，非特异性产物的量亦随之增多。</a:t>
            </a: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mn-lt"/>
              <a:ea typeface="+mn-ea"/>
              <a:cs typeface="+mn-cs"/>
            </a:endParaRPr>
          </a:p>
        </p:txBody>
      </p:sp>
      <p:sp>
        <p:nvSpPr>
          <p:cNvPr id="5222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t>31</a:t>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a:solidFill>
              <a:srgbClr val="000000">
                <a:alpha val="100000"/>
              </a:srgbClr>
            </a:solidFill>
            <a:miter lim="800000"/>
          </a:ln>
        </p:spPr>
      </p:sp>
      <p:sp>
        <p:nvSpPr>
          <p:cNvPr id="53251" name="备注占位符 2"/>
          <p:cNvSpPr>
            <a:spLocks noGrp="1"/>
          </p:cNvSpPr>
          <p:nvPr>
            <p:ph type="body" idx="1"/>
          </p:nvPr>
        </p:nvSpPr>
        <p:spPr>
          <a:noFill/>
          <a:ln>
            <a:noFill/>
          </a:ln>
        </p:spPr>
        <p:txBody>
          <a:bodyPr wrap="square" lIns="91440" tIns="45720" rIns="91440" bIns="45720" anchor="t"/>
          <a:lstStyle/>
          <a:p>
            <a:pPr lvl="0"/>
            <a:r>
              <a:rPr lang="zh-CN" altLang="en-US" b="1" dirty="0">
                <a:solidFill>
                  <a:srgbClr val="000000"/>
                </a:solidFill>
                <a:latin typeface="宋体" panose="02010600030101010101" pitchFamily="2" charset="-122"/>
              </a:rPr>
              <a:t>测序、定点诱变和克隆</a:t>
            </a:r>
          </a:p>
          <a:p>
            <a:pPr lvl="0"/>
            <a:r>
              <a:rPr lang="zh-CN" altLang="zh-CN" noProof="0" dirty="0">
                <a:ln>
                  <a:noFill/>
                </a:ln>
                <a:solidFill>
                  <a:schemeClr val="lt1"/>
                </a:solidFill>
                <a:effectLst/>
                <a:uLnTx/>
                <a:uFillTx/>
                <a:sym typeface="+mn-ea"/>
              </a:rPr>
              <a:t>使用带有</a:t>
            </a:r>
            <a:r>
              <a:rPr lang="en-US" altLang="zh-CN" noProof="0" dirty="0">
                <a:ln>
                  <a:noFill/>
                </a:ln>
                <a:solidFill>
                  <a:schemeClr val="lt1"/>
                </a:solidFill>
                <a:effectLst/>
                <a:uLnTx/>
                <a:uFillTx/>
                <a:sym typeface="+mn-ea"/>
              </a:rPr>
              <a:t>3'</a:t>
            </a:r>
            <a:r>
              <a:rPr lang="zh-CN" altLang="zh-CN" noProof="0" dirty="0">
                <a:ln>
                  <a:noFill/>
                </a:ln>
                <a:solidFill>
                  <a:schemeClr val="lt1"/>
                </a:solidFill>
                <a:effectLst/>
                <a:uLnTx/>
                <a:uFillTx/>
                <a:sym typeface="+mn-ea"/>
              </a:rPr>
              <a:t>到</a:t>
            </a:r>
            <a:r>
              <a:rPr lang="en-US" altLang="zh-CN" noProof="0" dirty="0">
                <a:ln>
                  <a:noFill/>
                </a:ln>
                <a:solidFill>
                  <a:schemeClr val="lt1"/>
                </a:solidFill>
                <a:effectLst/>
                <a:uLnTx/>
                <a:uFillTx/>
                <a:sym typeface="+mn-ea"/>
              </a:rPr>
              <a:t>5'</a:t>
            </a:r>
            <a:r>
              <a:rPr lang="zh-CN" altLang="zh-CN" noProof="0" dirty="0">
                <a:ln>
                  <a:noFill/>
                </a:ln>
                <a:solidFill>
                  <a:schemeClr val="lt1"/>
                </a:solidFill>
                <a:effectLst/>
                <a:uLnTx/>
                <a:uFillTx/>
                <a:sym typeface="+mn-ea"/>
              </a:rPr>
              <a:t>外切核酸酶活性的热稳定聚合酶可以提高保真度。但是这些聚合酶的产量比</a:t>
            </a:r>
            <a:r>
              <a:rPr lang="en-US" altLang="zh-CN" noProof="0" dirty="0" err="1">
                <a:ln>
                  <a:noFill/>
                </a:ln>
                <a:solidFill>
                  <a:schemeClr val="lt1"/>
                </a:solidFill>
                <a:effectLst/>
                <a:uLnTx/>
                <a:uFillTx/>
                <a:sym typeface="+mn-ea"/>
              </a:rPr>
              <a:t>Taq</a:t>
            </a:r>
            <a:r>
              <a:rPr lang="en-US" altLang="zh-CN" noProof="0" dirty="0">
                <a:ln>
                  <a:noFill/>
                </a:ln>
                <a:solidFill>
                  <a:schemeClr val="lt1"/>
                </a:solidFill>
                <a:effectLst/>
                <a:uLnTx/>
                <a:uFillTx/>
                <a:sym typeface="+mn-ea"/>
              </a:rPr>
              <a:t> DNA</a:t>
            </a:r>
            <a:r>
              <a:rPr lang="zh-CN" altLang="zh-CN" noProof="0" dirty="0">
                <a:ln>
                  <a:noFill/>
                </a:ln>
                <a:solidFill>
                  <a:schemeClr val="lt1"/>
                </a:solidFill>
                <a:effectLst/>
                <a:uLnTx/>
                <a:uFillTx/>
                <a:sym typeface="+mn-ea"/>
              </a:rPr>
              <a:t>聚合酶低。</a:t>
            </a:r>
            <a:endParaRPr kumimoji="0" lang="zh-CN" altLang="en-US" b="0" i="0" u="none" strike="noStrike" kern="1200" cap="none" spc="0" normalizeH="0" baseline="0" noProof="0" dirty="0">
              <a:ln>
                <a:noFill/>
              </a:ln>
              <a:solidFill>
                <a:schemeClr val="lt1"/>
              </a:solidFill>
              <a:effectLst/>
              <a:uLnTx/>
              <a:uFillTx/>
              <a:latin typeface="+mn-lt"/>
              <a:ea typeface="+mn-ea"/>
              <a:cs typeface="+mn-cs"/>
            </a:endParaRPr>
          </a:p>
          <a:p>
            <a:pPr lvl="0"/>
            <a:endParaRPr kumimoji="0" lang="zh-CN" altLang="en-US" b="0" i="0" u="none" strike="noStrike" kern="1200" cap="none" spc="0" normalizeH="0" baseline="0" noProof="0" dirty="0">
              <a:ln>
                <a:noFill/>
              </a:ln>
              <a:solidFill>
                <a:schemeClr val="lt1"/>
              </a:solidFill>
              <a:effectLst/>
              <a:uLnTx/>
              <a:uFillTx/>
              <a:latin typeface="+mn-lt"/>
              <a:ea typeface="+mn-ea"/>
              <a:cs typeface="+mn-cs"/>
            </a:endParaRPr>
          </a:p>
        </p:txBody>
      </p:sp>
      <p:sp>
        <p:nvSpPr>
          <p:cNvPr id="5325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t>32</a:t>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a:solidFill>
              <a:srgbClr val="000000">
                <a:alpha val="100000"/>
              </a:srgbClr>
            </a:solidFill>
            <a:miter lim="800000"/>
          </a:ln>
        </p:spPr>
      </p:sp>
      <p:sp>
        <p:nvSpPr>
          <p:cNvPr id="54275" name="备注占位符 2"/>
          <p:cNvSpPr>
            <a:spLocks noGrp="1"/>
          </p:cNvSpPr>
          <p:nvPr>
            <p:ph type="body" idx="1"/>
          </p:nvPr>
        </p:nvSpPr>
        <p:spPr>
          <a:noFill/>
          <a:ln>
            <a:noFill/>
          </a:ln>
        </p:spPr>
        <p:txBody>
          <a:bodyPr wrap="square" lIns="91440" tIns="45720" rIns="91440" bIns="45720" anchor="t">
            <a:normAutofit fontScale="85000" lnSpcReduction="20000"/>
          </a:bodyPr>
          <a:lstStyle/>
          <a:p>
            <a:pPr lvl="0" fontAlgn="t" latinLnBrk="1"/>
            <a:r>
              <a:rPr lang="zh-CN" altLang="zh-CN" dirty="0"/>
              <a:t>平台效应</a:t>
            </a:r>
            <a:r>
              <a:rPr lang="en-US" altLang="zh-CN" dirty="0"/>
              <a:t>”</a:t>
            </a:r>
            <a:r>
              <a:rPr lang="zh-CN" altLang="zh-CN" dirty="0"/>
              <a:t>是指</a:t>
            </a:r>
            <a:r>
              <a:rPr lang="en-US" altLang="zh-CN" dirty="0"/>
              <a:t>PCR</a:t>
            </a:r>
            <a:r>
              <a:rPr lang="zh-CN" altLang="zh-CN" dirty="0"/>
              <a:t>后期循环产物累积趋于饱和，使原来以指数增长的速率变成平坦的曲线，同时出现非特异产物的大量增加的现象。下列因素可能与平台效应有关：</a:t>
            </a:r>
          </a:p>
          <a:p>
            <a:pPr lvl="0" fontAlgn="t" latinLnBrk="1"/>
            <a:r>
              <a:rPr lang="zh-CN" altLang="zh-CN" dirty="0"/>
              <a:t>（</a:t>
            </a:r>
            <a:r>
              <a:rPr lang="en-US" altLang="zh-CN" dirty="0"/>
              <a:t>1</a:t>
            </a:r>
            <a:r>
              <a:rPr lang="zh-CN" altLang="zh-CN" dirty="0"/>
              <a:t>）</a:t>
            </a:r>
            <a:r>
              <a:rPr lang="en-US" altLang="zh-CN" dirty="0"/>
              <a:t>dNTP</a:t>
            </a:r>
            <a:r>
              <a:rPr lang="zh-CN" altLang="zh-CN" dirty="0"/>
              <a:t>或引物的消耗量。</a:t>
            </a:r>
            <a:r>
              <a:rPr lang="zh-CN" altLang="en-US" dirty="0">
                <a:latin typeface="Arial" panose="020B0604020202020204" pitchFamily="34" charset="0"/>
                <a:sym typeface="+mn-ea"/>
              </a:rPr>
              <a:t>即</a:t>
            </a:r>
            <a:r>
              <a:rPr lang="en-US" altLang="zh-CN" dirty="0">
                <a:latin typeface="宋体" panose="02010600030101010101" pitchFamily="2" charset="-122"/>
                <a:sym typeface="+mn-ea"/>
              </a:rPr>
              <a:t>PCR</a:t>
            </a:r>
            <a:r>
              <a:rPr lang="zh-CN" altLang="en-US" dirty="0">
                <a:latin typeface="宋体" panose="02010600030101010101" pitchFamily="2" charset="-122"/>
                <a:sym typeface="+mn-ea"/>
              </a:rPr>
              <a:t>进行到一定次数后产物的积累由指数方式向线性方式变化或反应根本停止。</a:t>
            </a:r>
            <a:endParaRPr lang="en-US" altLang="zh-CN" b="1" dirty="0">
              <a:latin typeface="宋体" panose="02010600030101010101" pitchFamily="2" charset="-122"/>
            </a:endParaRPr>
          </a:p>
          <a:p>
            <a:pPr lvl="0" fontAlgn="t" latinLnBrk="1"/>
            <a:endParaRPr lang="zh-CN" altLang="zh-CN" dirty="0"/>
          </a:p>
          <a:p>
            <a:pPr lvl="0" fontAlgn="t" latinLnBrk="1"/>
            <a:r>
              <a:rPr lang="zh-CN" altLang="zh-CN" dirty="0"/>
              <a:t>（</a:t>
            </a:r>
            <a:r>
              <a:rPr lang="en-US" altLang="zh-CN" dirty="0"/>
              <a:t>2</a:t>
            </a:r>
            <a:r>
              <a:rPr lang="zh-CN" altLang="zh-CN" dirty="0"/>
              <a:t>）反应物的稳定度（</a:t>
            </a:r>
            <a:r>
              <a:rPr lang="en-US" altLang="zh-CN" dirty="0"/>
              <a:t>dNTP</a:t>
            </a:r>
            <a:r>
              <a:rPr lang="zh-CN" altLang="zh-CN" dirty="0"/>
              <a:t>或酶）</a:t>
            </a:r>
          </a:p>
          <a:p>
            <a:pPr lvl="0" fontAlgn="t" latinLnBrk="1"/>
            <a:r>
              <a:rPr lang="zh-CN" altLang="zh-CN" dirty="0"/>
              <a:t>（</a:t>
            </a:r>
            <a:r>
              <a:rPr lang="en-US" altLang="zh-CN" dirty="0"/>
              <a:t>3</a:t>
            </a:r>
            <a:r>
              <a:rPr lang="zh-CN" altLang="zh-CN" dirty="0"/>
              <a:t>）最终产物的阻化作用（焦磷酸盐、双链</a:t>
            </a:r>
            <a:r>
              <a:rPr lang="en-US" altLang="zh-CN" dirty="0"/>
              <a:t>DNA</a:t>
            </a:r>
            <a:r>
              <a:rPr lang="zh-CN" altLang="zh-CN" dirty="0"/>
              <a:t>）。</a:t>
            </a:r>
          </a:p>
          <a:p>
            <a:pPr lvl="0" fontAlgn="t" latinLnBrk="1"/>
            <a:r>
              <a:rPr lang="zh-CN" altLang="zh-CN" dirty="0"/>
              <a:t>（</a:t>
            </a:r>
            <a:r>
              <a:rPr lang="en-US" altLang="zh-CN" dirty="0"/>
              <a:t>4</a:t>
            </a:r>
            <a:r>
              <a:rPr lang="zh-CN" altLang="zh-CN" dirty="0"/>
              <a:t>）非特异产物或引物二聚体与反应物的竞争。</a:t>
            </a:r>
          </a:p>
          <a:p>
            <a:pPr lvl="0" fontAlgn="t" latinLnBrk="1"/>
            <a:r>
              <a:rPr lang="zh-CN" altLang="zh-CN" dirty="0"/>
              <a:t>（</a:t>
            </a:r>
            <a:r>
              <a:rPr lang="en-US" altLang="zh-CN" dirty="0"/>
              <a:t>5</a:t>
            </a:r>
            <a:r>
              <a:rPr lang="zh-CN" altLang="zh-CN" dirty="0"/>
              <a:t>）产物在高浓度时变性不完全，影响引物的延伸。</a:t>
            </a:r>
          </a:p>
          <a:p>
            <a:pPr lvl="0" fontAlgn="t" latinLnBrk="1"/>
            <a:r>
              <a:rPr lang="zh-CN" altLang="zh-CN" dirty="0"/>
              <a:t>（</a:t>
            </a:r>
            <a:r>
              <a:rPr lang="en-US" altLang="zh-CN" dirty="0"/>
              <a:t>6</a:t>
            </a:r>
            <a:r>
              <a:rPr lang="zh-CN" altLang="zh-CN" dirty="0"/>
              <a:t>）酶与</a:t>
            </a:r>
            <a:r>
              <a:rPr lang="en-US" altLang="zh-CN" dirty="0"/>
              <a:t>PCR</a:t>
            </a:r>
            <a:r>
              <a:rPr lang="zh-CN" altLang="zh-CN" dirty="0"/>
              <a:t>产物的结合，使酶分子减少。</a:t>
            </a:r>
          </a:p>
          <a:p>
            <a:pPr lvl="0" fontAlgn="t" latinLnBrk="1"/>
            <a:r>
              <a:rPr lang="zh-CN" altLang="zh-CN" dirty="0"/>
              <a:t>合理的</a:t>
            </a:r>
            <a:r>
              <a:rPr lang="en-US" altLang="zh-CN" dirty="0"/>
              <a:t>PCR</a:t>
            </a:r>
            <a:r>
              <a:rPr lang="zh-CN" altLang="zh-CN" dirty="0"/>
              <a:t>循环参数，能最大限度地避免这些因素对产物扩增的影响。</a:t>
            </a:r>
          </a:p>
          <a:p>
            <a:pPr lvl="0" eaLnBrk="1" hangingPunct="1">
              <a:spcBef>
                <a:spcPct val="0"/>
              </a:spcBef>
            </a:pPr>
            <a:r>
              <a:rPr lang="en-US" altLang="zh-CN" dirty="0">
                <a:hlinkClick r:id="rId3"/>
              </a:rPr>
              <a:t>PCR</a:t>
            </a:r>
            <a:r>
              <a:rPr lang="zh-CN" altLang="en-US" dirty="0">
                <a:hlinkClick r:id="rId3"/>
              </a:rPr>
              <a:t>扩增</a:t>
            </a:r>
            <a:r>
              <a:rPr lang="zh-CN" altLang="en-US" dirty="0"/>
              <a:t>时所加的底物、</a:t>
            </a:r>
            <a:r>
              <a:rPr lang="en-US" altLang="zh-CN" dirty="0"/>
              <a:t>dNTP</a:t>
            </a:r>
            <a:r>
              <a:rPr lang="zh-CN" altLang="en-US" dirty="0"/>
              <a:t>等是一定的，当反应开始时，反应物充足，扩增得到的产物是持续增加的，但当底物中的某种（如</a:t>
            </a:r>
            <a:r>
              <a:rPr lang="en-US" altLang="zh-CN" dirty="0"/>
              <a:t>dNTP</a:t>
            </a:r>
            <a:r>
              <a:rPr lang="zh-CN" altLang="en-US" dirty="0"/>
              <a:t>）消耗尽时，即使还在循环变性复性的过程，但不能继续发生扩增了，也就是说体系中产物量不会再增加了，保持在了一个不反应前的量，因此扩增反应就到了一个平台期。聚合酶链式反应简称</a:t>
            </a:r>
            <a:r>
              <a:rPr lang="en-US" altLang="zh-CN" dirty="0"/>
              <a:t>PCR</a:t>
            </a:r>
            <a:r>
              <a:rPr lang="zh-CN" altLang="en-US" dirty="0"/>
              <a:t>（英文全称：</a:t>
            </a:r>
            <a:r>
              <a:rPr lang="en-US" altLang="zh-CN" dirty="0"/>
              <a:t>Polymerase Chain Reaction</a:t>
            </a:r>
            <a:r>
              <a:rPr lang="zh-CN" altLang="en-US" dirty="0"/>
              <a:t>）， 聚合酶链式反应，其英文</a:t>
            </a:r>
            <a:r>
              <a:rPr lang="en-US" altLang="zh-CN" dirty="0"/>
              <a:t>Polymerase Chain Reaction(PCR)</a:t>
            </a:r>
            <a:r>
              <a:rPr lang="zh-CN" altLang="en-US" dirty="0"/>
              <a:t>是体外酶促合成特异</a:t>
            </a:r>
            <a:r>
              <a:rPr lang="en-US" altLang="zh-CN" dirty="0"/>
              <a:t>DNA</a:t>
            </a:r>
            <a:r>
              <a:rPr lang="zh-CN" altLang="en-US" dirty="0"/>
              <a:t>片段的一种方法</a:t>
            </a:r>
            <a:r>
              <a:rPr lang="en-US" altLang="zh-CN" dirty="0"/>
              <a:t>,</a:t>
            </a:r>
            <a:r>
              <a:rPr lang="zh-CN" altLang="en-US" dirty="0"/>
              <a:t>由高温变性、低温退火（复性）及适温延伸等几步反应组成一个周期</a:t>
            </a:r>
            <a:r>
              <a:rPr lang="en-US" altLang="zh-CN" dirty="0"/>
              <a:t>,</a:t>
            </a:r>
            <a:r>
              <a:rPr lang="zh-CN" altLang="en-US" dirty="0"/>
              <a:t>循环进行</a:t>
            </a:r>
            <a:r>
              <a:rPr lang="en-US" altLang="zh-CN" dirty="0"/>
              <a:t>,</a:t>
            </a:r>
            <a:r>
              <a:rPr lang="zh-CN" altLang="en-US" dirty="0"/>
              <a:t>使目的</a:t>
            </a:r>
            <a:r>
              <a:rPr lang="en-US" altLang="zh-CN" dirty="0"/>
              <a:t>DNA</a:t>
            </a:r>
            <a:r>
              <a:rPr lang="zh-CN" altLang="en-US" dirty="0"/>
              <a:t>得以迅速扩增</a:t>
            </a:r>
            <a:r>
              <a:rPr lang="en-US" altLang="zh-CN" dirty="0"/>
              <a:t>,</a:t>
            </a:r>
            <a:r>
              <a:rPr lang="zh-CN" altLang="en-US" dirty="0"/>
              <a:t>具有</a:t>
            </a:r>
            <a:r>
              <a:rPr lang="zh-CN" altLang="en-US" dirty="0">
                <a:hlinkClick r:id="rId4"/>
              </a:rPr>
              <a:t>特异性</a:t>
            </a:r>
            <a:r>
              <a:rPr lang="zh-CN" altLang="en-US" dirty="0"/>
              <a:t>强、灵敏度高、操作简便、省时等特点。它不仅可用于基因分离、克隆和核酸序列分析等</a:t>
            </a:r>
            <a:r>
              <a:rPr lang="zh-CN" altLang="en-US" dirty="0">
                <a:hlinkClick r:id="rId5"/>
              </a:rPr>
              <a:t>基础研究</a:t>
            </a:r>
            <a:r>
              <a:rPr lang="en-US" altLang="zh-CN" dirty="0"/>
              <a:t>,</a:t>
            </a:r>
            <a:r>
              <a:rPr lang="zh-CN" altLang="en-US" dirty="0"/>
              <a:t>还可用于疾病的诊断或任何有</a:t>
            </a:r>
            <a:r>
              <a:rPr lang="en-US" altLang="zh-CN" dirty="0"/>
              <a:t>DNA,</a:t>
            </a:r>
            <a:r>
              <a:rPr lang="en-US" altLang="zh-CN" dirty="0">
                <a:hlinkClick r:id="rId6"/>
              </a:rPr>
              <a:t>RNA</a:t>
            </a:r>
            <a:r>
              <a:rPr lang="zh-CN" altLang="en-US" dirty="0"/>
              <a:t>的地方．聚合酶链式反应（</a:t>
            </a:r>
            <a:r>
              <a:rPr lang="en-US" altLang="zh-CN" dirty="0"/>
              <a:t>Polymerase Chain Reaction</a:t>
            </a:r>
            <a:r>
              <a:rPr lang="zh-CN" altLang="en-US" dirty="0"/>
              <a:t>，简称</a:t>
            </a:r>
            <a:r>
              <a:rPr lang="en-US" altLang="zh-CN" dirty="0"/>
              <a:t>PCR</a:t>
            </a:r>
            <a:r>
              <a:rPr lang="zh-CN" altLang="en-US" dirty="0"/>
              <a:t>）又称无细胞分子克隆或特异性</a:t>
            </a:r>
            <a:r>
              <a:rPr lang="en-US" altLang="zh-CN" dirty="0"/>
              <a:t>DNA</a:t>
            </a:r>
            <a:r>
              <a:rPr lang="zh-CN" altLang="en-US" dirty="0"/>
              <a:t>序列体外引物定向酶促扩增技术。</a:t>
            </a:r>
            <a:br>
              <a:rPr lang="zh-CN" altLang="en-US" dirty="0"/>
            </a:br>
            <a:r>
              <a:rPr lang="zh-CN" altLang="en-US" dirty="0"/>
              <a:t>所谓平台期是</a:t>
            </a:r>
            <a:r>
              <a:rPr lang="en-US" altLang="zh-CN" dirty="0">
                <a:hlinkClick r:id="rId3"/>
              </a:rPr>
              <a:t>PCR</a:t>
            </a:r>
            <a:r>
              <a:rPr lang="zh-CN" altLang="en-US" dirty="0">
                <a:hlinkClick r:id="rId3"/>
              </a:rPr>
              <a:t>扩增</a:t>
            </a:r>
            <a:r>
              <a:rPr lang="zh-CN" altLang="en-US" dirty="0"/>
              <a:t>属于酶促反应，所以，</a:t>
            </a:r>
            <a:r>
              <a:rPr lang="en-US" altLang="zh-CN" dirty="0"/>
              <a:t>DNA</a:t>
            </a:r>
            <a:r>
              <a:rPr lang="zh-CN" altLang="en-US" dirty="0"/>
              <a:t>扩增过程遵循酶促动力学原理。靶</a:t>
            </a:r>
            <a:r>
              <a:rPr lang="en-US" altLang="zh-CN" dirty="0"/>
              <a:t>DNA</a:t>
            </a:r>
            <a:r>
              <a:rPr lang="zh-CN" altLang="en-US" dirty="0"/>
              <a:t>片段的扩增最初表现为直线上升，随着靶</a:t>
            </a:r>
            <a:r>
              <a:rPr lang="en-US" altLang="zh-CN" dirty="0"/>
              <a:t>DNA</a:t>
            </a:r>
            <a:r>
              <a:rPr lang="zh-CN" altLang="en-US" dirty="0"/>
              <a:t>片段的逐渐积累，当引物</a:t>
            </a:r>
            <a:r>
              <a:rPr lang="en-US" altLang="zh-CN" dirty="0"/>
              <a:t>—</a:t>
            </a:r>
            <a:r>
              <a:rPr lang="zh-CN" altLang="en-US" dirty="0"/>
              <a:t>模板</a:t>
            </a:r>
            <a:r>
              <a:rPr lang="en-US" altLang="zh-CN" dirty="0"/>
              <a:t>/DNA/</a:t>
            </a:r>
            <a:r>
              <a:rPr lang="zh-CN" altLang="en-US" dirty="0"/>
              <a:t>聚合酶达到一定比值时，酶的促化反应趋于饱和，此时靶</a:t>
            </a:r>
            <a:r>
              <a:rPr lang="en-US" altLang="zh-CN" dirty="0"/>
              <a:t>DNA</a:t>
            </a:r>
            <a:r>
              <a:rPr lang="zh-CN" altLang="en-US" dirty="0"/>
              <a:t>产物的浓度不再增加，即出现所谓平台效应。</a:t>
            </a:r>
            <a:r>
              <a:rPr lang="en-US" altLang="zh-CN" dirty="0"/>
              <a:t>PCR</a:t>
            </a:r>
            <a:r>
              <a:rPr lang="zh-CN" altLang="en-US" dirty="0"/>
              <a:t>反应达到平台期的时间主要取决于反应开始时样品中的靶</a:t>
            </a:r>
            <a:r>
              <a:rPr lang="en-US" altLang="zh-CN" dirty="0"/>
              <a:t>DNA</a:t>
            </a:r>
            <a:r>
              <a:rPr lang="zh-CN" altLang="en-US" dirty="0"/>
              <a:t>的含量和扩增效率，起始模板量越多到达平台期的时间就越短、扩增效率越高到达台期的时间也越短。</a:t>
            </a:r>
            <a:br>
              <a:rPr lang="zh-CN" altLang="en-US" dirty="0"/>
            </a:br>
            <a:r>
              <a:rPr lang="zh-CN" altLang="en-US" dirty="0"/>
              <a:t>由于</a:t>
            </a:r>
            <a:r>
              <a:rPr lang="en-US" altLang="zh-CN" dirty="0"/>
              <a:t>PCR</a:t>
            </a:r>
            <a:r>
              <a:rPr lang="zh-CN" altLang="en-US" dirty="0"/>
              <a:t>进行一定的循环数后会到达平台期，就会掩盖本来有的差异，而且退火温度对于</a:t>
            </a:r>
            <a:r>
              <a:rPr lang="en-US" altLang="zh-CN" dirty="0"/>
              <a:t>PCR</a:t>
            </a:r>
            <a:r>
              <a:rPr lang="zh-CN" altLang="en-US" dirty="0"/>
              <a:t>的特异性有很大的影响。所以还是要摸索模板的最佳用量和最佳退火温度的</a:t>
            </a:r>
          </a:p>
        </p:txBody>
      </p:sp>
      <p:sp>
        <p:nvSpPr>
          <p:cNvPr id="5427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t>33</a:t>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a:solidFill>
              <a:srgbClr val="000000">
                <a:alpha val="100000"/>
              </a:srgbClr>
            </a:solidFill>
            <a:miter lim="800000"/>
          </a:ln>
        </p:spPr>
      </p:sp>
      <p:sp>
        <p:nvSpPr>
          <p:cNvPr id="55299" name="备注占位符 2"/>
          <p:cNvSpPr>
            <a:spLocks noGrp="1"/>
          </p:cNvSpPr>
          <p:nvPr>
            <p:ph type="body" idx="1"/>
          </p:nvPr>
        </p:nvSpPr>
        <p:spPr>
          <a:noFill/>
          <a:ln>
            <a:noFill/>
          </a:ln>
        </p:spPr>
        <p:txBody>
          <a:bodyPr wrap="square" lIns="91440" tIns="45720" rIns="91440" bIns="45720" anchor="t"/>
          <a:lstStyle/>
          <a:p>
            <a:pPr lvl="0" fontAlgn="t" latinLnBrk="1"/>
            <a:r>
              <a:rPr lang="en-US" altLang="zh-CN" dirty="0"/>
              <a:t>PCR </a:t>
            </a:r>
            <a:r>
              <a:rPr lang="zh-CN" altLang="zh-CN" dirty="0"/>
              <a:t>反应的最大特点是具有较大扩增</a:t>
            </a:r>
            <a:r>
              <a:rPr lang="en-US" altLang="zh-CN" dirty="0">
                <a:hlinkClick r:id="rId3" tooltip="医学百科：能力"/>
              </a:rPr>
              <a:t>能力</a:t>
            </a:r>
            <a:r>
              <a:rPr lang="zh-CN" altLang="zh-CN" dirty="0"/>
              <a:t>与极高的灵敏性，但令人</a:t>
            </a:r>
            <a:r>
              <a:rPr lang="en-US" altLang="zh-CN" dirty="0">
                <a:hlinkClick r:id="rId4" tooltip="医学百科：头痛"/>
              </a:rPr>
              <a:t>头痛</a:t>
            </a:r>
            <a:r>
              <a:rPr lang="zh-CN" altLang="zh-CN" dirty="0"/>
              <a:t>的问题是易污染，极其微量的污染即可造成假阳性的产生</a:t>
            </a:r>
            <a:r>
              <a:rPr lang="en-US" altLang="zh-CN" dirty="0"/>
              <a:t>.</a:t>
            </a:r>
          </a:p>
          <a:p>
            <a:pPr lvl="0" fontAlgn="t" latinLnBrk="1"/>
            <a:r>
              <a:rPr lang="zh-CN" altLang="zh-CN" dirty="0"/>
              <a:t>还有一种容易忽视，最可能造成</a:t>
            </a:r>
            <a:r>
              <a:rPr lang="en-US" altLang="zh-CN" dirty="0"/>
              <a:t>PCR </a:t>
            </a:r>
            <a:r>
              <a:rPr lang="zh-CN" altLang="zh-CN" dirty="0"/>
              <a:t>产物污染的形式是气溶胶污染</a:t>
            </a:r>
            <a:r>
              <a:rPr lang="en-US" altLang="zh-CN" dirty="0"/>
              <a:t>;</a:t>
            </a:r>
            <a:r>
              <a:rPr lang="zh-CN" altLang="zh-CN" dirty="0"/>
              <a:t>在空气与液体面摩擦时就可形成气溶胶，在操作时比较剧烈地摇动反应管，开盖时、吸样时及污染进样枪的反复吸样都可形成气溶胶而污染</a:t>
            </a:r>
            <a:r>
              <a:rPr lang="en-US" altLang="zh-CN" dirty="0"/>
              <a:t>.</a:t>
            </a:r>
            <a:endParaRPr lang="zh-CN" altLang="zh-CN" dirty="0"/>
          </a:p>
        </p:txBody>
      </p:sp>
      <p:sp>
        <p:nvSpPr>
          <p:cNvPr id="5530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t>34</a:t>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a:ln>
            <a:solidFill>
              <a:srgbClr val="000000">
                <a:alpha val="100000"/>
              </a:srgbClr>
            </a:solidFill>
            <a:miter lim="800000"/>
          </a:ln>
        </p:spPr>
      </p:sp>
      <p:sp>
        <p:nvSpPr>
          <p:cNvPr id="56323" name="备注占位符 2"/>
          <p:cNvSpPr>
            <a:spLocks noGrp="1"/>
          </p:cNvSpPr>
          <p:nvPr>
            <p:ph type="body" idx="1"/>
          </p:nvPr>
        </p:nvSpPr>
        <p:spPr>
          <a:noFill/>
          <a:ln>
            <a:noFill/>
          </a:ln>
        </p:spPr>
        <p:txBody>
          <a:bodyPr wrap="square" lIns="91440" tIns="45720" rIns="91440" bIns="45720" anchor="t"/>
          <a:lstStyle/>
          <a:p>
            <a:pPr lvl="0"/>
            <a:r>
              <a:rPr lang="zh-CN" altLang="en-US" b="1" dirty="0"/>
              <a:t>利用</a:t>
            </a:r>
            <a:r>
              <a:rPr lang="en-US" altLang="zh-CN" b="1" dirty="0"/>
              <a:t>Taq</a:t>
            </a:r>
            <a:r>
              <a:rPr lang="zh-CN" altLang="en-US" b="1" dirty="0"/>
              <a:t>聚合酶具有的末端连接酶的功能，在每条</a:t>
            </a:r>
            <a:r>
              <a:rPr lang="en-US" altLang="zh-CN" b="1" dirty="0"/>
              <a:t>PCR</a:t>
            </a:r>
            <a:r>
              <a:rPr lang="zh-CN" altLang="en-US" b="1" dirty="0"/>
              <a:t>扩增产物的</a:t>
            </a:r>
            <a:r>
              <a:rPr lang="en-US" altLang="zh-CN" b="1" dirty="0"/>
              <a:t>3`</a:t>
            </a:r>
            <a:r>
              <a:rPr lang="zh-CN" altLang="en-US" b="1" dirty="0"/>
              <a:t>端自动添加一个</a:t>
            </a:r>
            <a:r>
              <a:rPr lang="en-US" altLang="zh-CN" b="1" dirty="0"/>
              <a:t>3`-A</a:t>
            </a:r>
            <a:r>
              <a:rPr lang="zh-CN" altLang="en-US" b="1" dirty="0"/>
              <a:t>突出端。</a:t>
            </a:r>
            <a:r>
              <a:rPr lang="zh-CN" altLang="zh-CN" dirty="0"/>
              <a:t>据此，采用</a:t>
            </a:r>
            <a:r>
              <a:rPr lang="en-US" altLang="zh-CN" dirty="0"/>
              <a:t>3'</a:t>
            </a:r>
            <a:r>
              <a:rPr lang="zh-CN" altLang="zh-CN" dirty="0"/>
              <a:t>端突出一个</a:t>
            </a:r>
            <a:r>
              <a:rPr lang="en-US" altLang="zh-CN" dirty="0"/>
              <a:t> T</a:t>
            </a:r>
            <a:r>
              <a:rPr lang="zh-CN" altLang="zh-CN" dirty="0"/>
              <a:t>的质粒</a:t>
            </a:r>
            <a:r>
              <a:rPr lang="en-US" altLang="zh-CN" dirty="0"/>
              <a:t>DNA</a:t>
            </a:r>
            <a:r>
              <a:rPr lang="zh-CN" altLang="zh-CN" dirty="0"/>
              <a:t>来克隆</a:t>
            </a:r>
            <a:r>
              <a:rPr lang="en-US" altLang="zh-CN" dirty="0"/>
              <a:t>PCR</a:t>
            </a:r>
            <a:r>
              <a:rPr lang="zh-CN" altLang="zh-CN" dirty="0"/>
              <a:t>产物，其克隆效率比平端的连接至少高出</a:t>
            </a:r>
            <a:r>
              <a:rPr lang="en-US" altLang="zh-CN" dirty="0"/>
              <a:t> 100</a:t>
            </a:r>
            <a:r>
              <a:rPr lang="zh-CN" altLang="zh-CN" dirty="0"/>
              <a:t>倍。</a:t>
            </a:r>
          </a:p>
          <a:p>
            <a:pPr lvl="0"/>
            <a:r>
              <a:rPr lang="en-US" altLang="zh-CN" dirty="0"/>
              <a:t> </a:t>
            </a:r>
            <a:endParaRPr lang="zh-CN" altLang="en-US" dirty="0"/>
          </a:p>
        </p:txBody>
      </p:sp>
      <p:sp>
        <p:nvSpPr>
          <p:cNvPr id="5632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t>39</a:t>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Polymerase Chain Reaction,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a:solidFill>
              <a:srgbClr val="000000"/>
            </a:solidFill>
            <a:miter/>
          </a:ln>
        </p:spPr>
      </p:sp>
      <p:sp>
        <p:nvSpPr>
          <p:cNvPr id="57347" name="备注占位符 2"/>
          <p:cNvSpPr>
            <a:spLocks noGrp="1"/>
          </p:cNvSpPr>
          <p:nvPr>
            <p:ph type="body" idx="1"/>
          </p:nvPr>
        </p:nvSpPr>
        <p:spPr>
          <a:noFill/>
          <a:ln>
            <a:noFill/>
          </a:ln>
        </p:spPr>
        <p:txBody>
          <a:bodyPr wrap="square" lIns="91440" tIns="45720" rIns="91440" bIns="45720" anchor="t"/>
          <a:lstStyle/>
          <a:p>
            <a:pPr lvl="0"/>
            <a:r>
              <a:rPr lang="en-US" altLang="zh-CN" b="1" dirty="0"/>
              <a:t>Invitrogen</a:t>
            </a:r>
            <a:r>
              <a:rPr lang="zh-CN" altLang="en-US" b="1" dirty="0"/>
              <a:t>公司</a:t>
            </a:r>
            <a:r>
              <a:rPr lang="en-US" altLang="zh-CN" b="1" u="sng" dirty="0"/>
              <a:t>TA</a:t>
            </a:r>
            <a:r>
              <a:rPr lang="zh-CN" altLang="en-US" b="1" u="sng" dirty="0"/>
              <a:t>克隆系统</a:t>
            </a:r>
            <a:r>
              <a:rPr lang="zh-CN" altLang="en-US" b="1" dirty="0"/>
              <a:t>和</a:t>
            </a:r>
            <a:r>
              <a:rPr lang="en-US" altLang="zh-CN" b="1" u="sng" dirty="0"/>
              <a:t>Topo TA</a:t>
            </a:r>
            <a:r>
              <a:rPr lang="zh-CN" altLang="en-US" b="1" u="sng" dirty="0"/>
              <a:t>克隆系统</a:t>
            </a:r>
          </a:p>
          <a:p>
            <a:pPr lvl="0"/>
            <a:endParaRPr lang="zh-CN" altLang="en-US" dirty="0"/>
          </a:p>
        </p:txBody>
      </p:sp>
      <p:sp>
        <p:nvSpPr>
          <p:cNvPr id="5734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None/>
            </a:pPr>
            <a:fld id="{9A0DB2DC-4C9A-4742-B13C-FB6460FD3503}" type="slidenum">
              <a:rPr lang="zh-CN" altLang="en-US" sz="1200" dirty="0"/>
              <a:t>40</a:t>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a:solidFill>
              <a:srgbClr val="000000"/>
            </a:solidFill>
            <a:miter/>
          </a:ln>
        </p:spPr>
      </p:sp>
      <p:sp>
        <p:nvSpPr>
          <p:cNvPr id="58371" name="备注占位符 2"/>
          <p:cNvSpPr>
            <a:spLocks noGrp="1"/>
          </p:cNvSpPr>
          <p:nvPr>
            <p:ph type="body" idx="1"/>
          </p:nvPr>
        </p:nvSpPr>
        <p:spPr>
          <a:noFill/>
          <a:ln>
            <a:noFill/>
          </a:ln>
        </p:spPr>
        <p:txBody>
          <a:bodyPr wrap="square" lIns="91440" tIns="45720" rIns="91440" bIns="45720" anchor="t"/>
          <a:lstStyle/>
          <a:p>
            <a:pPr lvl="0"/>
            <a:r>
              <a:rPr lang="en-US" altLang="zh-CN" dirty="0"/>
              <a:t>NovoRecnovoprotein</a:t>
            </a:r>
            <a:endParaRPr lang="zh-CN" altLang="en-US" dirty="0"/>
          </a:p>
        </p:txBody>
      </p:sp>
      <p:sp>
        <p:nvSpPr>
          <p:cNvPr id="5837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buNone/>
            </a:pPr>
            <a:fld id="{9A0DB2DC-4C9A-4742-B13C-FB6460FD3503}" type="slidenum">
              <a:rPr lang="zh-CN" altLang="en-US" sz="1200" dirty="0"/>
              <a:t>42</a:t>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indent="0">
              <a:lnSpc>
                <a:spcPct val="120000"/>
              </a:lnSpc>
              <a:spcBef>
                <a:spcPct val="20000"/>
              </a:spcBef>
              <a:buNone/>
            </a:pPr>
            <a:r>
              <a:rPr lang="en-US" altLang="zh-CN" dirty="0">
                <a:latin typeface="宋体" panose="02010600030101010101" pitchFamily="2" charset="-122"/>
                <a:sym typeface="+mn-ea"/>
              </a:rPr>
              <a:t>1</a:t>
            </a:r>
            <a:r>
              <a:rPr lang="zh-CN" altLang="en-US" dirty="0">
                <a:latin typeface="宋体" panose="02010600030101010101" pitchFamily="2" charset="-122"/>
                <a:sym typeface="+mn-ea"/>
              </a:rPr>
              <a:t>、引物设计与合成</a:t>
            </a:r>
            <a:r>
              <a:rPr lang="en-US" altLang="zh-CN" dirty="0">
                <a:latin typeface="宋体" panose="02010600030101010101" pitchFamily="2" charset="-122"/>
                <a:sym typeface="+mn-ea"/>
              </a:rPr>
              <a:t>(</a:t>
            </a:r>
            <a:r>
              <a:rPr lang="zh-CN" altLang="en-US" u="sng" dirty="0">
                <a:latin typeface="宋体" panose="02010600030101010101" pitchFamily="2" charset="-122"/>
                <a:sym typeface="+mn-ea"/>
              </a:rPr>
              <a:t>教师已做</a:t>
            </a:r>
            <a:r>
              <a:rPr lang="en-US" altLang="zh-CN" dirty="0">
                <a:latin typeface="宋体" panose="02010600030101010101" pitchFamily="2" charset="-122"/>
                <a:sym typeface="+mn-ea"/>
              </a:rPr>
              <a:t>)</a:t>
            </a:r>
          </a:p>
          <a:p>
            <a:pPr marL="0" indent="0">
              <a:lnSpc>
                <a:spcPct val="120000"/>
              </a:lnSpc>
              <a:spcBef>
                <a:spcPct val="20000"/>
              </a:spcBef>
              <a:buNone/>
            </a:pPr>
            <a:r>
              <a:rPr lang="en-US" altLang="zh-CN"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DNA</a:t>
            </a:r>
            <a:r>
              <a:rPr lang="zh-CN" altLang="en-US" dirty="0">
                <a:latin typeface="宋体" panose="02010600030101010101" pitchFamily="2" charset="-122"/>
                <a:sym typeface="+mn-ea"/>
              </a:rPr>
              <a:t>模板的制备</a:t>
            </a:r>
            <a:r>
              <a:rPr lang="en-US" altLang="zh-CN" dirty="0">
                <a:solidFill>
                  <a:srgbClr val="FF0000"/>
                </a:solidFill>
                <a:latin typeface="宋体" panose="02010600030101010101" pitchFamily="2" charset="-122"/>
                <a:sym typeface="+mn-ea"/>
              </a:rPr>
              <a:t>(</a:t>
            </a:r>
            <a:r>
              <a:rPr lang="zh-CN" altLang="en-US" dirty="0">
                <a:solidFill>
                  <a:srgbClr val="FF0000"/>
                </a:solidFill>
                <a:latin typeface="宋体" panose="02010600030101010101" pitchFamily="2" charset="-122"/>
                <a:sym typeface="+mn-ea"/>
              </a:rPr>
              <a:t>转化子或菌液</a:t>
            </a:r>
            <a:r>
              <a:rPr lang="en-US" altLang="zh-CN" dirty="0">
                <a:solidFill>
                  <a:srgbClr val="FF0000"/>
                </a:solidFill>
                <a:latin typeface="宋体" panose="02010600030101010101" pitchFamily="2" charset="-122"/>
                <a:sym typeface="+mn-ea"/>
              </a:rPr>
              <a:t>)</a:t>
            </a:r>
            <a:endParaRPr lang="en-US" altLang="zh-CN" b="1" dirty="0">
              <a:solidFill>
                <a:srgbClr val="FF0000"/>
              </a:solidFill>
              <a:latin typeface="宋体" panose="02010600030101010101" pitchFamily="2" charset="-122"/>
            </a:endParaRPr>
          </a:p>
          <a:p>
            <a:pPr marL="0" indent="0">
              <a:lnSpc>
                <a:spcPct val="120000"/>
              </a:lnSpc>
              <a:spcBef>
                <a:spcPct val="20000"/>
              </a:spcBef>
              <a:buNone/>
            </a:pPr>
            <a:r>
              <a:rPr lang="en-US" altLang="zh-CN" dirty="0">
                <a:latin typeface="宋体" panose="02010600030101010101" pitchFamily="2" charset="-122"/>
                <a:sym typeface="+mn-ea"/>
              </a:rPr>
              <a:t>3</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PCR</a:t>
            </a:r>
            <a:r>
              <a:rPr lang="zh-CN" altLang="en-US" dirty="0">
                <a:latin typeface="宋体" panose="02010600030101010101" pitchFamily="2" charset="-122"/>
                <a:sym typeface="+mn-ea"/>
              </a:rPr>
              <a:t>扩增</a:t>
            </a:r>
          </a:p>
          <a:p>
            <a:pPr marL="0" indent="0">
              <a:lnSpc>
                <a:spcPct val="120000"/>
              </a:lnSpc>
              <a:spcBef>
                <a:spcPct val="20000"/>
              </a:spcBef>
              <a:buNone/>
            </a:pPr>
            <a:r>
              <a:rPr lang="en-US" altLang="zh-CN" dirty="0">
                <a:latin typeface="宋体" panose="02010600030101010101" pitchFamily="2" charset="-122"/>
                <a:sym typeface="+mn-ea"/>
              </a:rPr>
              <a:t>4</a:t>
            </a:r>
            <a:r>
              <a:rPr lang="zh-CN" altLang="en-US" dirty="0">
                <a:latin typeface="宋体" panose="02010600030101010101" pitchFamily="2" charset="-122"/>
                <a:sym typeface="+mn-ea"/>
              </a:rPr>
              <a:t>、琼脂糖凝胶电泳检测</a:t>
            </a:r>
            <a:endParaRPr lang="zh-CN" altLang="en-US" b="1" dirty="0">
              <a:latin typeface="宋体" panose="02010600030101010101" pitchFamily="2" charset="-122"/>
            </a:endParaRPr>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50000"/>
              </a:spcBef>
              <a:buFont typeface="Wingdings" panose="05000000000000000000" pitchFamily="2" charset="2"/>
              <a:buChar char="Ø"/>
            </a:pPr>
            <a:r>
              <a:rPr lang="zh-CN" altLang="en-US" dirty="0">
                <a:latin typeface="黑体" panose="02010609060101010101" pitchFamily="49" charset="-122"/>
                <a:sym typeface="+mn-ea"/>
              </a:rPr>
              <a:t>单菌落小量收集的样品管（</a:t>
            </a:r>
            <a:r>
              <a:rPr lang="en-US" altLang="zh-CN" dirty="0">
                <a:latin typeface="黑体" panose="02010609060101010101" pitchFamily="49" charset="-122"/>
                <a:sym typeface="+mn-ea"/>
              </a:rPr>
              <a:t>1#</a:t>
            </a:r>
            <a:r>
              <a:rPr lang="zh-CN" altLang="en-US" dirty="0">
                <a:latin typeface="黑体" panose="02010609060101010101" pitchFamily="49" charset="-122"/>
                <a:sym typeface="+mn-ea"/>
              </a:rPr>
              <a:t>，</a:t>
            </a:r>
            <a:r>
              <a:rPr lang="en-US" altLang="zh-CN" dirty="0">
                <a:latin typeface="黑体" panose="02010609060101010101" pitchFamily="49" charset="-122"/>
                <a:sym typeface="+mn-ea"/>
              </a:rPr>
              <a:t>2#</a:t>
            </a:r>
            <a:r>
              <a:rPr lang="zh-CN" altLang="en-US" dirty="0">
                <a:latin typeface="黑体" panose="02010609060101010101" pitchFamily="49" charset="-122"/>
                <a:sym typeface="+mn-ea"/>
              </a:rPr>
              <a:t>，</a:t>
            </a:r>
            <a:r>
              <a:rPr lang="en-US" altLang="zh-CN" dirty="0">
                <a:latin typeface="黑体" panose="02010609060101010101" pitchFamily="49" charset="-122"/>
                <a:sym typeface="+mn-ea"/>
              </a:rPr>
              <a:t>3#</a:t>
            </a:r>
            <a:r>
              <a:rPr lang="zh-CN" altLang="en-US" dirty="0">
                <a:latin typeface="黑体" panose="02010609060101010101" pitchFamily="49" charset="-122"/>
                <a:sym typeface="+mn-ea"/>
              </a:rPr>
              <a:t>）中分别加入</a:t>
            </a:r>
            <a:r>
              <a:rPr lang="en-US" altLang="zh-CN" dirty="0">
                <a:latin typeface="黑体" panose="02010609060101010101" pitchFamily="49" charset="-122"/>
                <a:sym typeface="+mn-ea"/>
              </a:rPr>
              <a:t>100 µL </a:t>
            </a:r>
            <a:r>
              <a:rPr lang="zh-CN" altLang="en-US" dirty="0">
                <a:latin typeface="黑体" panose="02010609060101010101" pitchFamily="49" charset="-122"/>
                <a:sym typeface="+mn-ea"/>
              </a:rPr>
              <a:t>灭菌水，混匀备用。</a:t>
            </a:r>
            <a:endParaRPr lang="en-US" altLang="zh-CN" b="1" dirty="0">
              <a:latin typeface="黑体" panose="02010609060101010101" pitchFamily="49" charset="-122"/>
              <a:ea typeface="黑体" panose="02010609060101010101" pitchFamily="49" charset="-122"/>
            </a:endParaRPr>
          </a:p>
          <a:p>
            <a:pPr>
              <a:lnSpc>
                <a:spcPct val="150000"/>
              </a:lnSpc>
            </a:pPr>
            <a:r>
              <a:rPr lang="zh-CN" altLang="en-US" dirty="0">
                <a:latin typeface="黑体" panose="02010609060101010101" pitchFamily="49" charset="-122"/>
                <a:sym typeface="+mn-ea"/>
              </a:rPr>
              <a:t>分别取</a:t>
            </a:r>
            <a:r>
              <a:rPr lang="en-US" altLang="zh-CN" dirty="0">
                <a:solidFill>
                  <a:srgbClr val="FF0000"/>
                </a:solidFill>
                <a:latin typeface="黑体" panose="02010609060101010101" pitchFamily="49" charset="-122"/>
                <a:sym typeface="+mn-ea"/>
              </a:rPr>
              <a:t>14 µL</a:t>
            </a:r>
            <a:r>
              <a:rPr lang="zh-CN" altLang="en-US" dirty="0">
                <a:latin typeface="黑体" panose="02010609060101010101" pitchFamily="49" charset="-122"/>
                <a:sym typeface="+mn-ea"/>
              </a:rPr>
              <a:t>上述溶液分装到</a:t>
            </a:r>
            <a:r>
              <a:rPr lang="en-US" altLang="zh-CN" dirty="0">
                <a:solidFill>
                  <a:srgbClr val="FF0000"/>
                </a:solidFill>
                <a:latin typeface="黑体" panose="02010609060101010101" pitchFamily="49" charset="-122"/>
                <a:sym typeface="+mn-ea"/>
              </a:rPr>
              <a:t>5</a:t>
            </a:r>
            <a:r>
              <a:rPr lang="zh-CN" altLang="en-US" dirty="0">
                <a:solidFill>
                  <a:srgbClr val="FF0000"/>
                </a:solidFill>
                <a:latin typeface="黑体" panose="02010609060101010101" pitchFamily="49" charset="-122"/>
                <a:sym typeface="+mn-ea"/>
              </a:rPr>
              <a:t>个</a:t>
            </a:r>
            <a:r>
              <a:rPr lang="en-US" altLang="zh-CN" dirty="0">
                <a:latin typeface="黑体" panose="02010609060101010101" pitchFamily="49" charset="-122"/>
                <a:sym typeface="+mn-ea"/>
              </a:rPr>
              <a:t>PCR</a:t>
            </a:r>
            <a:r>
              <a:rPr lang="zh-CN" altLang="en-US" dirty="0">
                <a:latin typeface="黑体" panose="02010609060101010101" pitchFamily="49" charset="-122"/>
                <a:sym typeface="+mn-ea"/>
              </a:rPr>
              <a:t>小管中。</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r>
              <a:rPr lang="zh-CN" altLang="en-US" dirty="0">
                <a:solidFill>
                  <a:srgbClr val="FF0000"/>
                </a:solidFill>
                <a:latin typeface="Arial" panose="020B0604020202020204" pitchFamily="34" charset="0"/>
                <a:sym typeface="+mn-ea"/>
              </a:rPr>
              <a:t>阳性模板</a:t>
            </a:r>
            <a:r>
              <a:rPr lang="en-US" altLang="zh-CN" dirty="0">
                <a:solidFill>
                  <a:srgbClr val="FF0000"/>
                </a:solidFill>
                <a:latin typeface="Arial" panose="020B0604020202020204" pitchFamily="34" charset="0"/>
                <a:sym typeface="+mn-ea"/>
              </a:rPr>
              <a:t>1: </a:t>
            </a:r>
            <a:r>
              <a:rPr lang="zh-CN" altLang="en-US" dirty="0">
                <a:solidFill>
                  <a:srgbClr val="000000"/>
                </a:solidFill>
                <a:latin typeface="Arial" panose="020B0604020202020204" pitchFamily="34" charset="0"/>
                <a:sym typeface="+mn-ea"/>
              </a:rPr>
              <a:t>若</a:t>
            </a:r>
            <a:r>
              <a:rPr lang="en-US" altLang="zh-CN" dirty="0">
                <a:solidFill>
                  <a:srgbClr val="000000"/>
                </a:solidFill>
                <a:latin typeface="Arial" panose="020B0604020202020204" pitchFamily="34" charset="0"/>
                <a:sym typeface="+mn-ea"/>
              </a:rPr>
              <a:t>PCR</a:t>
            </a:r>
            <a:r>
              <a:rPr lang="zh-CN" altLang="en-US" dirty="0">
                <a:solidFill>
                  <a:srgbClr val="000000"/>
                </a:solidFill>
                <a:latin typeface="Arial" panose="020B0604020202020204" pitchFamily="34" charset="0"/>
                <a:sym typeface="+mn-ea"/>
              </a:rPr>
              <a:t>产物大小为</a:t>
            </a:r>
            <a:r>
              <a:rPr lang="en-US" altLang="zh-CN" dirty="0">
                <a:solidFill>
                  <a:srgbClr val="000000"/>
                </a:solidFill>
                <a:latin typeface="Arial" panose="020B0604020202020204" pitchFamily="34" charset="0"/>
                <a:sym typeface="+mn-ea"/>
              </a:rPr>
              <a:t>1kb</a:t>
            </a:r>
            <a:r>
              <a:rPr lang="zh-CN" altLang="en-US" dirty="0">
                <a:solidFill>
                  <a:srgbClr val="000000"/>
                </a:solidFill>
                <a:latin typeface="Arial" panose="020B0604020202020204" pitchFamily="34" charset="0"/>
                <a:sym typeface="+mn-ea"/>
              </a:rPr>
              <a:t>，则含</a:t>
            </a:r>
            <a:r>
              <a:rPr lang="en-US" altLang="zh-CN" dirty="0">
                <a:solidFill>
                  <a:srgbClr val="000000"/>
                </a:solidFill>
                <a:latin typeface="Arial" panose="020B0604020202020204" pitchFamily="34" charset="0"/>
                <a:sym typeface="+mn-ea"/>
              </a:rPr>
              <a:t>720bp</a:t>
            </a:r>
            <a:r>
              <a:rPr lang="zh-CN" altLang="en-US" dirty="0">
                <a:solidFill>
                  <a:srgbClr val="000000"/>
                </a:solidFill>
                <a:latin typeface="Arial" panose="020B0604020202020204" pitchFamily="34" charset="0"/>
                <a:sym typeface="+mn-ea"/>
              </a:rPr>
              <a:t>的</a:t>
            </a:r>
            <a:r>
              <a:rPr lang="en-US" altLang="zh-CN" dirty="0">
                <a:solidFill>
                  <a:srgbClr val="000000"/>
                </a:solidFill>
                <a:latin typeface="Arial" panose="020B0604020202020204" pitchFamily="34" charset="0"/>
                <a:sym typeface="+mn-ea"/>
              </a:rPr>
              <a:t>eGFP</a:t>
            </a:r>
            <a:r>
              <a:rPr lang="zh-CN" altLang="en-US" dirty="0">
                <a:solidFill>
                  <a:srgbClr val="000000"/>
                </a:solidFill>
                <a:latin typeface="Arial" panose="020B0604020202020204" pitchFamily="34" charset="0"/>
                <a:sym typeface="+mn-ea"/>
              </a:rPr>
              <a:t>片段。</a:t>
            </a:r>
            <a:endParaRPr lang="zh-CN" altLang="en-US" dirty="0">
              <a:solidFill>
                <a:srgbClr val="000000"/>
              </a:solidFill>
              <a:latin typeface="Arial" panose="020B0604020202020204" pitchFamily="34" charset="0"/>
            </a:endParaRPr>
          </a:p>
          <a:p>
            <a:pPr>
              <a:lnSpc>
                <a:spcPct val="150000"/>
              </a:lnSpc>
            </a:pPr>
            <a:r>
              <a:rPr lang="zh-CN" altLang="en-US" dirty="0">
                <a:solidFill>
                  <a:srgbClr val="FF0000"/>
                </a:solidFill>
                <a:latin typeface="Arial" panose="020B0604020202020204" pitchFamily="34" charset="0"/>
                <a:sym typeface="+mn-ea"/>
              </a:rPr>
              <a:t>阳性模板</a:t>
            </a:r>
            <a:r>
              <a:rPr lang="en-US" altLang="zh-CN" dirty="0">
                <a:solidFill>
                  <a:srgbClr val="FF0000"/>
                </a:solidFill>
                <a:latin typeface="Arial" panose="020B0604020202020204" pitchFamily="34" charset="0"/>
                <a:sym typeface="+mn-ea"/>
              </a:rPr>
              <a:t>2</a:t>
            </a:r>
            <a:r>
              <a:rPr lang="zh-CN" altLang="en-US" dirty="0">
                <a:solidFill>
                  <a:srgbClr val="FF0000"/>
                </a:solidFill>
                <a:latin typeface="Arial" panose="020B0604020202020204" pitchFamily="34" charset="0"/>
                <a:sym typeface="+mn-ea"/>
              </a:rPr>
              <a:t>：</a:t>
            </a:r>
            <a:r>
              <a:rPr lang="zh-CN" altLang="en-US" dirty="0">
                <a:solidFill>
                  <a:srgbClr val="000000"/>
                </a:solidFill>
                <a:latin typeface="Arial" panose="020B0604020202020204" pitchFamily="34" charset="0"/>
                <a:sym typeface="+mn-ea"/>
              </a:rPr>
              <a:t>若</a:t>
            </a:r>
            <a:r>
              <a:rPr lang="en-US" altLang="zh-CN" dirty="0">
                <a:solidFill>
                  <a:srgbClr val="000000"/>
                </a:solidFill>
                <a:latin typeface="Arial" panose="020B0604020202020204" pitchFamily="34" charset="0"/>
                <a:sym typeface="+mn-ea"/>
              </a:rPr>
              <a:t>PCR</a:t>
            </a:r>
            <a:r>
              <a:rPr lang="zh-CN" altLang="en-US" dirty="0">
                <a:solidFill>
                  <a:srgbClr val="000000"/>
                </a:solidFill>
                <a:latin typeface="Arial" panose="020B0604020202020204" pitchFamily="34" charset="0"/>
                <a:sym typeface="+mn-ea"/>
              </a:rPr>
              <a:t>产物大小为</a:t>
            </a:r>
            <a:r>
              <a:rPr lang="en-US" altLang="zh-CN" dirty="0">
                <a:solidFill>
                  <a:srgbClr val="000000"/>
                </a:solidFill>
                <a:latin typeface="Arial" panose="020B0604020202020204" pitchFamily="34" charset="0"/>
                <a:sym typeface="+mn-ea"/>
              </a:rPr>
              <a:t>300bp</a:t>
            </a:r>
            <a:r>
              <a:rPr lang="zh-CN" altLang="en-US" dirty="0">
                <a:solidFill>
                  <a:srgbClr val="000000"/>
                </a:solidFill>
                <a:latin typeface="Arial" panose="020B0604020202020204" pitchFamily="34" charset="0"/>
                <a:sym typeface="+mn-ea"/>
              </a:rPr>
              <a:t>，即为空载体。</a:t>
            </a:r>
          </a:p>
          <a:p>
            <a:pPr algn="l"/>
            <a:r>
              <a:rPr lang="zh-CN" altLang="en-US" b="1" noProof="0" dirty="0" smtClean="0">
                <a:ln>
                  <a:noFill/>
                </a:ln>
                <a:effectLst/>
                <a:uLnTx/>
                <a:uFillTx/>
                <a:latin typeface="+mn-ea"/>
                <a:sym typeface="+mn-ea"/>
              </a:rPr>
              <a:t>每人</a:t>
            </a:r>
            <a:r>
              <a:rPr lang="en-US" altLang="zh-CN" b="1" noProof="0" dirty="0" smtClean="0">
                <a:ln>
                  <a:noFill/>
                </a:ln>
                <a:effectLst/>
                <a:uLnTx/>
                <a:uFillTx/>
                <a:latin typeface="+mn-ea"/>
                <a:sym typeface="+mn-ea"/>
              </a:rPr>
              <a:t>5</a:t>
            </a:r>
            <a:r>
              <a:rPr lang="zh-CN" altLang="en-US" b="1" noProof="0" dirty="0" smtClean="0">
                <a:ln>
                  <a:noFill/>
                </a:ln>
                <a:effectLst/>
                <a:uLnTx/>
                <a:uFillTx/>
                <a:latin typeface="+mn-ea"/>
                <a:sym typeface="+mn-ea"/>
              </a:rPr>
              <a:t>个样品。      实验组</a:t>
            </a:r>
            <a:r>
              <a:rPr lang="en-US" altLang="zh-CN" b="1" noProof="0" dirty="0" smtClean="0">
                <a:ln>
                  <a:noFill/>
                </a:ln>
                <a:effectLst/>
                <a:uLnTx/>
                <a:uFillTx/>
                <a:latin typeface="+mn-ea"/>
                <a:sym typeface="+mn-ea"/>
              </a:rPr>
              <a:t>3</a:t>
            </a:r>
            <a:r>
              <a:rPr lang="zh-CN" altLang="en-US" b="1" noProof="0" dirty="0" smtClean="0">
                <a:ln>
                  <a:noFill/>
                </a:ln>
                <a:effectLst/>
                <a:uLnTx/>
                <a:uFillTx/>
                <a:latin typeface="+mn-ea"/>
                <a:sym typeface="+mn-ea"/>
              </a:rPr>
              <a:t>个</a:t>
            </a:r>
            <a:r>
              <a:rPr lang="en-US" altLang="zh-CN" b="1" noProof="0" dirty="0" smtClean="0">
                <a:ln>
                  <a:noFill/>
                </a:ln>
                <a:effectLst/>
                <a:uLnTx/>
                <a:uFillTx/>
                <a:latin typeface="+mn-ea"/>
                <a:sym typeface="+mn-ea"/>
              </a:rPr>
              <a:t>(1#,2#,3#)</a:t>
            </a:r>
            <a:r>
              <a:rPr lang="zh-CN" altLang="en-US" b="1" noProof="0" dirty="0" smtClean="0">
                <a:ln>
                  <a:noFill/>
                </a:ln>
                <a:effectLst/>
                <a:uLnTx/>
                <a:uFillTx/>
                <a:latin typeface="+mn-ea"/>
                <a:sym typeface="+mn-ea"/>
              </a:rPr>
              <a:t>，对照组</a:t>
            </a:r>
            <a:r>
              <a:rPr lang="en-US" altLang="zh-CN" b="1" noProof="0" dirty="0" smtClean="0">
                <a:ln>
                  <a:noFill/>
                </a:ln>
                <a:effectLst/>
                <a:uLnTx/>
                <a:uFillTx/>
                <a:latin typeface="+mn-ea"/>
                <a:sym typeface="+mn-ea"/>
              </a:rPr>
              <a:t>2</a:t>
            </a:r>
            <a:r>
              <a:rPr lang="zh-CN" altLang="en-US" b="1" noProof="0" dirty="0" smtClean="0">
                <a:ln>
                  <a:noFill/>
                </a:ln>
                <a:effectLst/>
                <a:uLnTx/>
                <a:uFillTx/>
                <a:latin typeface="+mn-ea"/>
                <a:sym typeface="+mn-ea"/>
              </a:rPr>
              <a:t>个，阴性对照（</a:t>
            </a:r>
            <a:r>
              <a:rPr lang="en-US" altLang="zh-CN" b="1" noProof="0" dirty="0" smtClean="0">
                <a:ln>
                  <a:noFill/>
                </a:ln>
                <a:effectLst/>
                <a:uLnTx/>
                <a:uFillTx/>
                <a:latin typeface="+mn-ea"/>
                <a:sym typeface="+mn-ea"/>
              </a:rPr>
              <a:t>-</a:t>
            </a:r>
            <a:r>
              <a:rPr lang="zh-CN" altLang="en-US" b="1" noProof="0" dirty="0" smtClean="0">
                <a:ln>
                  <a:noFill/>
                </a:ln>
                <a:effectLst/>
                <a:uLnTx/>
                <a:uFillTx/>
                <a:latin typeface="+mn-ea"/>
                <a:sym typeface="+mn-ea"/>
              </a:rPr>
              <a:t>） 阳性对照（</a:t>
            </a:r>
            <a:r>
              <a:rPr lang="en-US" altLang="zh-CN" b="1" noProof="0" dirty="0" smtClean="0">
                <a:ln>
                  <a:noFill/>
                </a:ln>
                <a:effectLst/>
                <a:uLnTx/>
                <a:uFillTx/>
                <a:latin typeface="+mn-ea"/>
                <a:sym typeface="+mn-ea"/>
              </a:rPr>
              <a:t>+</a:t>
            </a:r>
            <a:r>
              <a:rPr lang="zh-CN" altLang="en-US" b="1" noProof="0" dirty="0" smtClean="0">
                <a:ln>
                  <a:noFill/>
                </a:ln>
                <a:effectLst/>
                <a:uLnTx/>
                <a:uFillTx/>
                <a:latin typeface="+mn-ea"/>
                <a:sym typeface="+mn-ea"/>
              </a:rPr>
              <a:t>）</a:t>
            </a:r>
            <a:endParaRPr kumimoji="0" lang="en-US" altLang="zh-CN" b="1" i="0" u="none" strike="noStrike" kern="1200" cap="none" spc="0" normalizeH="0" baseline="0" noProof="0" dirty="0" smtClean="0">
              <a:ln>
                <a:noFill/>
              </a:ln>
              <a:solidFill>
                <a:schemeClr val="tx1"/>
              </a:solidFill>
              <a:effectLst/>
              <a:uLnTx/>
              <a:uFillTx/>
              <a:latin typeface="+mn-ea"/>
              <a:ea typeface="+mn-ea"/>
              <a:cs typeface="+mn-cs"/>
            </a:endParaRPr>
          </a:p>
          <a:p>
            <a:pPr algn="l"/>
            <a:endParaRPr lang="zh-CN" altLang="en-US"/>
          </a:p>
          <a:p>
            <a:pPr>
              <a:lnSpc>
                <a:spcPct val="150000"/>
              </a:lnSpc>
            </a:pP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TextEdit="1"/>
          </p:cNvSpPr>
          <p:nvPr>
            <p:ph type="sldImg"/>
          </p:nvPr>
        </p:nvSpPr>
        <p:spPr>
          <a:ln>
            <a:solidFill>
              <a:srgbClr val="000000">
                <a:alpha val="100000"/>
              </a:srgbClr>
            </a:solidFill>
            <a:miter lim="800000"/>
          </a:ln>
        </p:spPr>
      </p:sp>
      <p:sp>
        <p:nvSpPr>
          <p:cNvPr id="47107" name="Rectangle 3"/>
          <p:cNvSpPr>
            <a:spLocks noGrp="1"/>
          </p:cNvSpPr>
          <p:nvPr>
            <p:ph type="body" idx="1"/>
          </p:nvPr>
        </p:nvSpPr>
        <p:spPr>
          <a:noFill/>
          <a:ln>
            <a:noFill/>
          </a:ln>
        </p:spPr>
        <p:txBody>
          <a:bodyPr wrap="square" lIns="91440" tIns="45720" rIns="91440" bIns="45720" anchor="t"/>
          <a:lstStyle/>
          <a:p>
            <a:pPr lvl="0"/>
            <a:r>
              <a:rPr lang="zh-CN" altLang="en-US" dirty="0"/>
              <a:t>模板</a:t>
            </a:r>
            <a:r>
              <a:rPr lang="en-US" altLang="zh-CN" dirty="0"/>
              <a:t>1:</a:t>
            </a:r>
            <a:r>
              <a:rPr lang="zh-CN" altLang="en-US" dirty="0"/>
              <a:t>产物</a:t>
            </a:r>
            <a:r>
              <a:rPr lang="en-US" altLang="zh-CN" dirty="0"/>
              <a:t>1kb</a:t>
            </a:r>
            <a:r>
              <a:rPr lang="zh-CN" altLang="en-US" dirty="0"/>
              <a:t>，含</a:t>
            </a:r>
            <a:r>
              <a:rPr lang="en-US" altLang="zh-CN" dirty="0"/>
              <a:t>eGFP</a:t>
            </a:r>
            <a:r>
              <a:rPr lang="zh-CN" altLang="en-US" dirty="0"/>
              <a:t>片段。</a:t>
            </a:r>
          </a:p>
          <a:p>
            <a:pPr lvl="0"/>
            <a:r>
              <a:rPr lang="zh-CN" altLang="en-US" dirty="0"/>
              <a:t>模板</a:t>
            </a:r>
            <a:r>
              <a:rPr lang="en-US" altLang="zh-CN" dirty="0"/>
              <a:t>2</a:t>
            </a:r>
            <a:r>
              <a:rPr lang="zh-CN" altLang="en-US" dirty="0"/>
              <a:t>：产物</a:t>
            </a:r>
            <a:r>
              <a:rPr lang="en-US" altLang="zh-CN" dirty="0"/>
              <a:t>300bp</a:t>
            </a:r>
            <a:r>
              <a:rPr lang="zh-CN" altLang="en-US" dirty="0"/>
              <a:t>，空载体。</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p:spPr>
        <p:txBody>
          <a:bodyPr/>
          <a:lstStyle/>
          <a:p>
            <a:pPr marL="0" indent="0">
              <a:lnSpc>
                <a:spcPct val="150000"/>
              </a:lnSpc>
              <a:buNone/>
            </a:pPr>
            <a:r>
              <a:rPr lang="en-US" altLang="zh-CN" dirty="0">
                <a:solidFill>
                  <a:srgbClr val="FF0000"/>
                </a:solidFill>
                <a:latin typeface="Calibri" panose="020F0502020204030204" charset="0"/>
                <a:cs typeface="Calibri" panose="020F0502020204030204" charset="0"/>
                <a:sym typeface="+mn-ea"/>
              </a:rPr>
              <a:t>P1</a:t>
            </a:r>
            <a:r>
              <a:rPr lang="zh-CN" altLang="en-US" dirty="0">
                <a:solidFill>
                  <a:srgbClr val="FF0000"/>
                </a:solidFill>
                <a:latin typeface="Calibri" panose="020F0502020204030204" charset="0"/>
                <a:cs typeface="Calibri" panose="020F0502020204030204" charset="0"/>
                <a:sym typeface="+mn-ea"/>
              </a:rPr>
              <a:t>：</a:t>
            </a:r>
            <a:r>
              <a:rPr lang="en-US" altLang="zh-CN" dirty="0">
                <a:latin typeface="Calibri" panose="020F0502020204030204" charset="0"/>
                <a:cs typeface="Calibri" panose="020F0502020204030204" charset="0"/>
                <a:sym typeface="+mn-ea"/>
              </a:rPr>
              <a:t>T7: 5’ –TAATACGACTCACTATAGGG-3’</a:t>
            </a:r>
            <a:endParaRPr lang="en-US" altLang="zh-CN" dirty="0">
              <a:latin typeface="Calibri" panose="020F0502020204030204" charset="0"/>
              <a:cs typeface="Calibri" panose="020F0502020204030204" charset="0"/>
            </a:endParaRPr>
          </a:p>
          <a:p>
            <a:pPr marL="0" indent="0">
              <a:lnSpc>
                <a:spcPct val="150000"/>
              </a:lnSpc>
              <a:buNone/>
            </a:pPr>
            <a:r>
              <a:rPr lang="en-US" altLang="zh-CN" dirty="0">
                <a:latin typeface="Calibri" panose="020F0502020204030204" charset="0"/>
                <a:cs typeface="Calibri" panose="020F0502020204030204" charset="0"/>
                <a:sym typeface="+mn-ea"/>
              </a:rPr>
              <a:t> </a:t>
            </a:r>
            <a:r>
              <a:rPr lang="en-US" altLang="zh-CN" dirty="0">
                <a:solidFill>
                  <a:srgbClr val="FF0000"/>
                </a:solidFill>
                <a:latin typeface="Calibri" panose="020F0502020204030204" charset="0"/>
                <a:cs typeface="Calibri" panose="020F0502020204030204" charset="0"/>
                <a:sym typeface="+mn-ea"/>
              </a:rPr>
              <a:t>   P2</a:t>
            </a:r>
            <a:r>
              <a:rPr lang="zh-CN" altLang="en-US" dirty="0">
                <a:solidFill>
                  <a:srgbClr val="FF0000"/>
                </a:solidFill>
                <a:latin typeface="Calibri" panose="020F0502020204030204" charset="0"/>
                <a:cs typeface="Calibri" panose="020F0502020204030204" charset="0"/>
                <a:sym typeface="+mn-ea"/>
              </a:rPr>
              <a:t>：</a:t>
            </a:r>
            <a:r>
              <a:rPr lang="en-US" altLang="zh-CN" dirty="0">
                <a:latin typeface="Calibri" panose="020F0502020204030204" charset="0"/>
                <a:cs typeface="Calibri" panose="020F0502020204030204" charset="0"/>
                <a:sym typeface="+mn-ea"/>
              </a:rPr>
              <a:t>T7-ter: 5’ –TGCTAGTTATTGCTCAGCGG-3’</a:t>
            </a:r>
            <a:endParaRPr lang="en-US" altLang="zh-CN" dirty="0">
              <a:latin typeface="Calibri" panose="020F0502020204030204" charset="0"/>
              <a:cs typeface="Calibri" panose="020F0502020204030204" charset="0"/>
            </a:endParaRPr>
          </a:p>
          <a:p>
            <a:r>
              <a:rPr lang="zh-CN" altLang="en-US" smtClean="0"/>
              <a:t>筛选特征</a:t>
            </a:r>
          </a:p>
          <a:p>
            <a:r>
              <a:rPr lang="zh-CN" altLang="en-US" smtClean="0"/>
              <a:t>选择质粒载体的要素是要了解可用到的载体的特征和预测重组克隆所用于的实验。</a:t>
            </a:r>
          </a:p>
          <a:p>
            <a:r>
              <a:rPr lang="zh-CN" altLang="en-US" smtClean="0"/>
              <a:t>所有的质粒载体都有三个共同的特征</a:t>
            </a:r>
            <a:r>
              <a:rPr lang="en-US" altLang="zh-CN" smtClean="0"/>
              <a:t>:</a:t>
            </a:r>
            <a:r>
              <a:rPr lang="zh-CN" altLang="en-US" smtClean="0"/>
              <a:t>一个复制子、一个选择性标志和一个克隆位点。复制子是含有</a:t>
            </a:r>
            <a:r>
              <a:rPr lang="en-US" altLang="zh-CN" smtClean="0"/>
              <a:t>DNA</a:t>
            </a:r>
            <a:r>
              <a:rPr lang="zh-CN" altLang="en-US" smtClean="0"/>
              <a:t>复制起始位点的一段</a:t>
            </a:r>
            <a:r>
              <a:rPr lang="en-US" altLang="zh-CN" smtClean="0"/>
              <a:t>DNA(ori)</a:t>
            </a:r>
            <a:r>
              <a:rPr lang="zh-CN" altLang="en-US" smtClean="0"/>
              <a:t>，也包括表达由质粒编码的复制必需的</a:t>
            </a:r>
            <a:r>
              <a:rPr lang="en-US" altLang="zh-CN" smtClean="0"/>
              <a:t>RNA</a:t>
            </a:r>
            <a:r>
              <a:rPr lang="zh-CN" altLang="en-US" smtClean="0"/>
              <a:t>和蛋白质的基因。选择性标志对于质粒在细胞内持续存在时必不可少的。克隆位点是</a:t>
            </a:r>
            <a:r>
              <a:rPr lang="zh-CN" altLang="en-US" smtClean="0">
                <a:hlinkClick r:id="rId3"/>
              </a:rPr>
              <a:t>限制性内切酶</a:t>
            </a:r>
            <a:r>
              <a:rPr lang="zh-CN" altLang="en-US" smtClean="0"/>
              <a:t>切割位点，外源性</a:t>
            </a:r>
            <a:r>
              <a:rPr lang="en-US" altLang="zh-CN" smtClean="0"/>
              <a:t>DNA</a:t>
            </a:r>
            <a:r>
              <a:rPr lang="zh-CN" altLang="en-US" smtClean="0"/>
              <a:t>可由此插入质粒内，而且并不影响质粒的复制能力，或为宿主提供选择性表型。</a:t>
            </a:r>
          </a:p>
          <a:p>
            <a:r>
              <a:rPr lang="zh-CN" altLang="en-US" smtClean="0"/>
              <a:t>选择性标志</a:t>
            </a:r>
            <a:r>
              <a:rPr lang="en-US" altLang="zh-CN" smtClean="0"/>
              <a:t>:</a:t>
            </a:r>
            <a:r>
              <a:rPr lang="zh-CN" altLang="en-US" smtClean="0"/>
              <a:t>编码抗生素抗性的基因对质粒载体来说是最普遍的细菌选择性标志</a:t>
            </a:r>
            <a:r>
              <a:rPr lang="en-US" altLang="zh-CN" smtClean="0"/>
              <a:t>(</a:t>
            </a:r>
            <a:r>
              <a:rPr lang="zh-CN" altLang="en-US" smtClean="0"/>
              <a:t>如</a:t>
            </a:r>
            <a:r>
              <a:rPr lang="en-US" altLang="zh-CN" smtClean="0"/>
              <a:t>pBR322);</a:t>
            </a:r>
            <a:r>
              <a:rPr lang="zh-CN" altLang="en-US" smtClean="0"/>
              <a:t>主要的抗生素选择基因有</a:t>
            </a:r>
            <a:r>
              <a:rPr lang="en-US" altLang="zh-CN" smtClean="0"/>
              <a:t>:</a:t>
            </a:r>
            <a:r>
              <a:rPr lang="zh-CN" altLang="en-US" smtClean="0"/>
              <a:t>氨苄青霉素，氯霉素，四环素和卡那霉素四种。转化的宿主菌一般都是抗生素敏感型的，获得质粒后，它能在有抗生素的平板上生长，从而达到筛选的要求。另一个显性的选择标志就是对</a:t>
            </a:r>
            <a:r>
              <a:rPr lang="el-GR" altLang="zh-CN" smtClean="0">
                <a:hlinkClick r:id="rId4"/>
              </a:rPr>
              <a:t>λ</a:t>
            </a:r>
            <a:r>
              <a:rPr lang="zh-CN" altLang="en-US" smtClean="0">
                <a:hlinkClick r:id="rId4"/>
              </a:rPr>
              <a:t>噬菌体</a:t>
            </a:r>
            <a:r>
              <a:rPr lang="zh-CN" altLang="en-US" smtClean="0"/>
              <a:t>感染的免疫</a:t>
            </a:r>
            <a:r>
              <a:rPr lang="en-US" altLang="zh-CN" smtClean="0"/>
              <a:t>(</a:t>
            </a:r>
            <a:r>
              <a:rPr lang="zh-CN" altLang="en-US" smtClean="0"/>
              <a:t>也就是</a:t>
            </a:r>
            <a:r>
              <a:rPr lang="el-GR" altLang="zh-CN" smtClean="0"/>
              <a:t>λ</a:t>
            </a:r>
            <a:r>
              <a:rPr lang="zh-CN" altLang="en-US" smtClean="0"/>
              <a:t>阻抑物</a:t>
            </a:r>
            <a:r>
              <a:rPr lang="en-US" altLang="zh-CN" smtClean="0"/>
              <a:t>)</a:t>
            </a:r>
            <a:r>
              <a:rPr lang="zh-CN" altLang="en-US" smtClean="0"/>
              <a:t>。有时也会用的一些隐性标志，如</a:t>
            </a:r>
            <a:r>
              <a:rPr lang="en-US" altLang="zh-CN" smtClean="0"/>
              <a:t>leuB-(</a:t>
            </a:r>
            <a:r>
              <a:rPr lang="zh-CN" altLang="en-US" smtClean="0"/>
              <a:t>亮氨酸存在时就不能生长</a:t>
            </a:r>
            <a:r>
              <a:rPr lang="en-US" altLang="zh-CN" smtClean="0"/>
              <a:t>)</a:t>
            </a:r>
            <a:r>
              <a:rPr lang="zh-CN" altLang="en-US" smtClean="0"/>
              <a:t>。</a:t>
            </a:r>
          </a:p>
          <a:p>
            <a:endParaRPr lang="zh-CN" altLang="en-US" smtClean="0"/>
          </a:p>
        </p:txBody>
      </p:sp>
      <p:sp>
        <p:nvSpPr>
          <p:cNvPr id="27652" name="灯片编号占位符 3"/>
          <p:cNvSpPr txBox="1">
            <a:spLocks noGrp="1"/>
          </p:cNvSpPr>
          <p:nvPr/>
        </p:nvSpPr>
        <p:spPr bwMode="auto">
          <a:xfrm>
            <a:off x="3884613" y="8685213"/>
            <a:ext cx="2971800" cy="457200"/>
          </a:xfrm>
          <a:prstGeom prst="rect">
            <a:avLst/>
          </a:prstGeom>
          <a:noFill/>
          <a:ln w="9525">
            <a:noFill/>
            <a:miter lim="800000"/>
          </a:ln>
        </p:spPr>
        <p:txBody>
          <a:bodyPr anchor="b"/>
          <a:lstStyle/>
          <a:p>
            <a:pPr algn="r" eaLnBrk="1" hangingPunct="1"/>
            <a:fld id="{6E6F008E-459D-4D88-8A47-246F205C332C}" type="slidenum">
              <a:rPr lang="en-US" altLang="zh-CN" sz="1200" b="0"/>
              <a:t>15</a:t>
            </a:fld>
            <a:endParaRPr lang="en-US" altLang="zh-CN" sz="12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TextEdit="1"/>
          </p:cNvSpPr>
          <p:nvPr>
            <p:ph type="sldImg"/>
          </p:nvPr>
        </p:nvSpPr>
        <p:spPr>
          <a:ln>
            <a:solidFill>
              <a:srgbClr val="000000">
                <a:alpha val="100000"/>
              </a:srgbClr>
            </a:solidFill>
            <a:miter lim="800000"/>
          </a:ln>
        </p:spPr>
      </p:sp>
      <p:sp>
        <p:nvSpPr>
          <p:cNvPr id="59395" name="Rectangle 3"/>
          <p:cNvSpPr>
            <a:spLocks noGrp="1"/>
          </p:cNvSpPr>
          <p:nvPr>
            <p:ph type="body" idx="1"/>
          </p:nvPr>
        </p:nvSpPr>
        <p:spPr>
          <a:noFill/>
          <a:ln>
            <a:noFill/>
          </a:ln>
        </p:spPr>
        <p:txBody>
          <a:bodyPr wrap="square" lIns="91440" tIns="45720" rIns="91440" bIns="45720" anchor="t"/>
          <a:lstStyle/>
          <a:p>
            <a:pPr lvl="0"/>
            <a:r>
              <a:rPr lang="zh-CN" altLang="en-US" dirty="0">
                <a:latin typeface="Times New Roman" panose="02020603050405020304" pitchFamily="18" charset="0"/>
              </a:rPr>
              <a:t>上海申工生物技术有限公司</a:t>
            </a:r>
          </a:p>
          <a:p>
            <a:pPr lvl="0"/>
            <a:r>
              <a:rPr lang="en-US" altLang="zh-CN" dirty="0"/>
              <a:t>P1 XhoI</a:t>
            </a:r>
          </a:p>
          <a:p>
            <a:pPr lvl="0"/>
            <a:r>
              <a:rPr lang="en-US" altLang="zh-CN" dirty="0"/>
              <a:t>5’GC </a:t>
            </a:r>
            <a:r>
              <a:rPr lang="en-US" altLang="zh-CN" u="sng" dirty="0">
                <a:solidFill>
                  <a:srgbClr val="FF0066"/>
                </a:solidFill>
              </a:rPr>
              <a:t>CTC GAG</a:t>
            </a:r>
            <a:r>
              <a:rPr lang="en-US" altLang="zh-CN" dirty="0"/>
              <a:t> CTT GTA CAG CTC GTC CAT G3’</a:t>
            </a:r>
          </a:p>
          <a:p>
            <a:pPr lvl="0"/>
            <a:r>
              <a:rPr lang="en-US" altLang="zh-CN" dirty="0"/>
              <a:t> </a:t>
            </a:r>
          </a:p>
          <a:p>
            <a:pPr lvl="0"/>
            <a:r>
              <a:rPr lang="en-US" altLang="zh-CN" dirty="0"/>
              <a:t>P2 EcoRI</a:t>
            </a:r>
          </a:p>
          <a:p>
            <a:pPr lvl="0"/>
            <a:r>
              <a:rPr lang="en-US" altLang="zh-CN" dirty="0"/>
              <a:t>5’GC </a:t>
            </a:r>
            <a:r>
              <a:rPr lang="en-US" altLang="zh-CN" u="sng" dirty="0">
                <a:solidFill>
                  <a:srgbClr val="FF0066"/>
                </a:solidFill>
              </a:rPr>
              <a:t>GAA TTC</a:t>
            </a:r>
            <a:r>
              <a:rPr lang="en-US" altLang="zh-CN" dirty="0"/>
              <a:t> GTG AGC AAG GGC GAG G3’</a:t>
            </a:r>
          </a:p>
          <a:p>
            <a:pPr lvl="0"/>
            <a:r>
              <a:rPr lang="en-US" altLang="zh-CN" dirty="0"/>
              <a:t>P1 XhoI</a:t>
            </a:r>
          </a:p>
          <a:p>
            <a:pPr lvl="0"/>
            <a:r>
              <a:rPr lang="en-US" altLang="zh-CN" dirty="0"/>
              <a:t>5’GC </a:t>
            </a:r>
            <a:r>
              <a:rPr lang="en-US" altLang="zh-CN" u="sng" dirty="0">
                <a:solidFill>
                  <a:srgbClr val="FF0066"/>
                </a:solidFill>
              </a:rPr>
              <a:t>CTC GAG</a:t>
            </a:r>
            <a:r>
              <a:rPr lang="en-US" altLang="zh-CN" dirty="0"/>
              <a:t> CTT GTA CAG CTC GTC CAT G3’</a:t>
            </a:r>
          </a:p>
          <a:p>
            <a:pPr lvl="0"/>
            <a:r>
              <a:rPr lang="en-US" altLang="zh-CN" dirty="0"/>
              <a:t> </a:t>
            </a:r>
          </a:p>
          <a:p>
            <a:pPr lvl="0"/>
            <a:r>
              <a:rPr lang="en-US" altLang="zh-CN" dirty="0"/>
              <a:t>P2 EcoRI</a:t>
            </a:r>
          </a:p>
          <a:p>
            <a:pPr lvl="0"/>
            <a:r>
              <a:rPr lang="en-US" altLang="zh-CN" dirty="0"/>
              <a:t>5’GC </a:t>
            </a:r>
            <a:r>
              <a:rPr lang="en-US" altLang="zh-CN" u="sng" dirty="0">
                <a:solidFill>
                  <a:srgbClr val="FF0066"/>
                </a:solidFill>
              </a:rPr>
              <a:t>GAA TTC</a:t>
            </a:r>
            <a:r>
              <a:rPr lang="en-US" altLang="zh-CN" dirty="0"/>
              <a:t> GTG AGC AAG GGC GAG G3’</a:t>
            </a:r>
          </a:p>
          <a:p>
            <a:pPr lvl="0"/>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可从多个水平进行</a:t>
            </a:r>
          </a:p>
          <a:p>
            <a:endParaRPr lang="zh-CN" altLang="en-US">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p:cNvSpPr>
          <p:nvPr>
            <p:ph type="title"/>
          </p:nvPr>
        </p:nvSpPr>
        <p:spPr>
          <a:xfrm>
            <a:off x="457200" y="283528"/>
            <a:ext cx="8229600" cy="1143000"/>
          </a:xfrm>
          <a:prstGeom prst="rect">
            <a:avLst/>
          </a:prstGeom>
          <a:noFill/>
          <a:ln w="9525">
            <a:noFill/>
          </a:ln>
        </p:spPr>
        <p:txBody>
          <a:bodyPr anchor="ctr"/>
          <a:lstStyle/>
          <a:p>
            <a:pPr lvl="0"/>
            <a:r>
              <a:rPr lang="zh-CN" altLang="en-US" dirty="0"/>
              <a:t>单击此处编辑母版标题样式</a:t>
            </a:r>
          </a:p>
        </p:txBody>
      </p:sp>
      <p:sp>
        <p:nvSpPr>
          <p:cNvPr id="4099"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pic>
        <p:nvPicPr>
          <p:cNvPr id="2" name="Picture 4" descr="武大LOGO"/>
          <p:cNvPicPr>
            <a:picLocks noChangeAspect="1"/>
          </p:cNvPicPr>
          <p:nvPr userDrawn="1"/>
        </p:nvPicPr>
        <p:blipFill>
          <a:blip r:embed="rId13"/>
          <a:stretch>
            <a:fillRect/>
          </a:stretch>
        </p:blipFill>
        <p:spPr>
          <a:xfrm>
            <a:off x="76835" y="58420"/>
            <a:ext cx="3047365" cy="398780"/>
          </a:xfrm>
          <a:prstGeom prst="rect">
            <a:avLst/>
          </a:prstGeom>
          <a:noFill/>
          <a:ln w="9525">
            <a:noFill/>
          </a:ln>
        </p:spPr>
      </p:pic>
      <p:sp>
        <p:nvSpPr>
          <p:cNvPr id="13315" name="Line 4"/>
          <p:cNvSpPr/>
          <p:nvPr userDrawn="1"/>
        </p:nvSpPr>
        <p:spPr>
          <a:xfrm>
            <a:off x="0" y="1173480"/>
            <a:ext cx="9144000" cy="0"/>
          </a:xfrm>
          <a:prstGeom prst="line">
            <a:avLst/>
          </a:prstGeom>
          <a:ln w="57150" cap="flat" cmpd="sng">
            <a:solidFill>
              <a:srgbClr val="FF0000"/>
            </a:solidFill>
            <a:prstDash val="solid"/>
            <a:headEnd type="none" w="med" len="med"/>
            <a:tailEnd type="none" w="med" len="med"/>
          </a:ln>
        </p:spPr>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3600" b="1" u="none" strike="noStrike" kern="0" cap="none" spc="0" normalizeH="0">
          <a:solidFill>
            <a:srgbClr val="FF0000"/>
          </a:solidFill>
          <a:uFillTx/>
          <a:latin typeface="黑体" panose="02010609060101010101" pitchFamily="49" charset="-122"/>
          <a:ea typeface="黑体" panose="02010609060101010101" pitchFamily="49" charset="-122"/>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u="none" strike="noStrike" kern="0" cap="none" spc="0" normalizeH="0">
          <a:solidFill>
            <a:srgbClr val="002060"/>
          </a:solidFill>
          <a:uFillTx/>
          <a:latin typeface="+mn-lt"/>
          <a:ea typeface="黑体" panose="02010609060101010101" pitchFamily="49" charset="-122"/>
          <a:cs typeface="+mn-cs"/>
        </a:defRPr>
      </a:lvl1pPr>
      <a:lvl2pPr marL="742950" indent="-285750" algn="l" rtl="0" eaLnBrk="0" fontAlgn="base" hangingPunct="0">
        <a:spcBef>
          <a:spcPct val="20000"/>
        </a:spcBef>
        <a:spcAft>
          <a:spcPct val="0"/>
        </a:spcAft>
        <a:buChar char="–"/>
        <a:defRPr sz="2800" b="1" u="none" strike="noStrike" kern="0" cap="none" spc="0" normalizeH="0">
          <a:solidFill>
            <a:srgbClr val="002060"/>
          </a:solidFill>
          <a:uFillTx/>
          <a:latin typeface="+mn-lt"/>
          <a:ea typeface="黑体" panose="02010609060101010101" pitchFamily="49" charset="-122"/>
        </a:defRPr>
      </a:lvl2pPr>
      <a:lvl3pPr marL="1143000" indent="-228600" algn="l" rtl="0" eaLnBrk="0" fontAlgn="base" hangingPunct="0">
        <a:spcBef>
          <a:spcPct val="20000"/>
        </a:spcBef>
        <a:spcAft>
          <a:spcPct val="0"/>
        </a:spcAft>
        <a:buChar char="•"/>
        <a:defRPr sz="2400" b="1" u="none" strike="noStrike" kern="0" cap="none" spc="0" normalizeH="0">
          <a:solidFill>
            <a:srgbClr val="002060"/>
          </a:solidFill>
          <a:uFillTx/>
          <a:latin typeface="+mn-lt"/>
          <a:ea typeface="黑体" panose="02010609060101010101" pitchFamily="49" charset="-122"/>
        </a:defRPr>
      </a:lvl3pPr>
      <a:lvl4pPr marL="1600200" indent="-228600" algn="l" rtl="0" eaLnBrk="0" fontAlgn="base" hangingPunct="0">
        <a:spcBef>
          <a:spcPct val="20000"/>
        </a:spcBef>
        <a:spcAft>
          <a:spcPct val="0"/>
        </a:spcAft>
        <a:buChar char="–"/>
        <a:defRPr sz="2000" b="1" u="none" strike="noStrike" kern="0" cap="none" spc="0" normalizeH="0">
          <a:solidFill>
            <a:srgbClr val="002060"/>
          </a:solidFill>
          <a:uFillTx/>
          <a:latin typeface="+mn-lt"/>
          <a:ea typeface="黑体" panose="02010609060101010101" pitchFamily="49" charset="-122"/>
        </a:defRPr>
      </a:lvl4pPr>
      <a:lvl5pPr marL="2057400" indent="-228600" algn="l" rtl="0" eaLnBrk="0" fontAlgn="base" hangingPunct="0">
        <a:spcBef>
          <a:spcPct val="20000"/>
        </a:spcBef>
        <a:spcAft>
          <a:spcPct val="0"/>
        </a:spcAft>
        <a:buChar char="»"/>
        <a:defRPr sz="2000" b="1" u="none" strike="noStrike" kern="0" cap="none" spc="0" normalizeH="0">
          <a:solidFill>
            <a:srgbClr val="002060"/>
          </a:solidFill>
          <a:uFillTx/>
          <a:latin typeface="+mn-lt"/>
          <a:ea typeface="黑体" panose="02010609060101010101" pitchFamily="49"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png"/><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jpeg"/><Relationship Id="rId5" Type="http://schemas.openxmlformats.org/officeDocument/2006/relationships/image" Target="../media/image1.jpe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武汉大学校徽"/>
          <p:cNvPicPr>
            <a:picLocks noChangeAspect="1"/>
          </p:cNvPicPr>
          <p:nvPr/>
        </p:nvPicPr>
        <p:blipFill>
          <a:blip r:embed="rId2">
            <a:lum bright="82001" contrast="-70000"/>
          </a:blip>
          <a:srcRect l="12000" t="12000" r="12000" b="12000"/>
          <a:stretch>
            <a:fillRect/>
          </a:stretch>
        </p:blipFill>
        <p:spPr>
          <a:xfrm>
            <a:off x="2362200" y="1295400"/>
            <a:ext cx="4559300" cy="4559300"/>
          </a:xfrm>
          <a:prstGeom prst="rect">
            <a:avLst/>
          </a:prstGeom>
          <a:noFill/>
          <a:ln w="9525">
            <a:noFill/>
          </a:ln>
        </p:spPr>
      </p:pic>
      <p:sp>
        <p:nvSpPr>
          <p:cNvPr id="2" name="标题 1"/>
          <p:cNvSpPr>
            <a:spLocks noGrp="1"/>
          </p:cNvSpPr>
          <p:nvPr>
            <p:ph type="ctrTitle"/>
          </p:nvPr>
        </p:nvSpPr>
        <p:spPr>
          <a:xfrm>
            <a:off x="978535" y="2473960"/>
            <a:ext cx="7772400" cy="1470025"/>
          </a:xfrm>
        </p:spPr>
        <p:txBody>
          <a:bodyPr/>
          <a:lstStyle/>
          <a:p>
            <a:pPr>
              <a:lnSpc>
                <a:spcPct val="150000"/>
              </a:lnSpc>
            </a:pPr>
            <a:r>
              <a:rPr lang="zh-CN" altLang="en-US" sz="5400">
                <a:sym typeface="+mn-ea"/>
              </a:rPr>
              <a:t>实 验 六</a:t>
            </a:r>
            <a:r>
              <a:rPr lang="en-US" altLang="zh-CN" sz="5400"/>
              <a:t/>
            </a:r>
            <a:br>
              <a:rPr lang="en-US" altLang="zh-CN" sz="5400"/>
            </a:br>
            <a:r>
              <a:rPr lang="zh-CN" altLang="en-US" sz="5400">
                <a:sym typeface="+mn-ea"/>
              </a:rPr>
              <a:t>重组克隆子的鉴定（</a:t>
            </a:r>
            <a:r>
              <a:rPr lang="en-US" altLang="zh-CN" sz="5400">
                <a:sym typeface="+mn-ea"/>
              </a:rPr>
              <a:t>1</a:t>
            </a:r>
            <a:r>
              <a:rPr lang="zh-CN" altLang="en-US" sz="5400">
                <a:sym typeface="+mn-ea"/>
              </a:rPr>
              <a:t>）</a:t>
            </a:r>
            <a:br>
              <a:rPr lang="zh-CN" altLang="en-US" sz="5400">
                <a:sym typeface="+mn-ea"/>
              </a:rPr>
            </a:br>
            <a:r>
              <a:rPr lang="zh-CN" altLang="en-US" sz="5400">
                <a:sym typeface="+mn-ea"/>
              </a:rPr>
              <a:t>菌落</a:t>
            </a:r>
            <a:r>
              <a:rPr lang="en-US" altLang="zh-CN" sz="5400">
                <a:sym typeface="+mn-ea"/>
              </a:rPr>
              <a:t>PCR</a:t>
            </a:r>
            <a:r>
              <a:rPr lang="zh-CN" altLang="en-US" sz="5400">
                <a:sym typeface="+mn-ea"/>
              </a:rPr>
              <a:t>技术</a:t>
            </a:r>
            <a:r>
              <a:rPr lang="zh-CN" altLang="en-US"/>
              <a:t/>
            </a:r>
            <a:br>
              <a:rPr lang="zh-CN" altLang="en-US"/>
            </a:br>
            <a:endParaRPr lang="zh-CN" altLang="en-US"/>
          </a:p>
        </p:txBody>
      </p:sp>
      <p:sp>
        <p:nvSpPr>
          <p:cNvPr id="3" name="副标题 2"/>
          <p:cNvSpPr>
            <a:spLocks noGrp="1"/>
          </p:cNvSpPr>
          <p:nvPr>
            <p:ph type="subTitle" idx="1"/>
          </p:nvPr>
        </p:nvSpPr>
        <p:spPr/>
        <p:txBody>
          <a:bodyPr/>
          <a:lstStyle/>
          <a:p>
            <a:endParaRPr lang="zh-CN" altLang="en-US"/>
          </a:p>
        </p:txBody>
      </p:sp>
      <p:sp>
        <p:nvSpPr>
          <p:cNvPr id="5123" name="Rectangle 5"/>
          <p:cNvSpPr/>
          <p:nvPr/>
        </p:nvSpPr>
        <p:spPr>
          <a:xfrm>
            <a:off x="762000" y="3124200"/>
            <a:ext cx="7772400" cy="1752600"/>
          </a:xfrm>
          <a:prstGeom prst="rect">
            <a:avLst/>
          </a:prstGeom>
          <a:noFill/>
          <a:ln w="9525">
            <a:noFill/>
          </a:ln>
        </p:spPr>
        <p:txBody>
          <a:bodyPr anchor="b"/>
          <a:lstStyle/>
          <a:p>
            <a:pPr algn="ctr"/>
            <a:r>
              <a:rPr lang="zh-CN" altLang="en-US" sz="6000" b="1" dirty="0">
                <a:solidFill>
                  <a:schemeClr val="tx2"/>
                </a:solidFill>
                <a:latin typeface="宋体" panose="02010600030101010101" pitchFamily="2" charset="-122"/>
              </a:rPr>
              <a:t/>
            </a:r>
            <a:br>
              <a:rPr lang="zh-CN" altLang="en-US" sz="6000" b="1" dirty="0">
                <a:solidFill>
                  <a:schemeClr val="tx2"/>
                </a:solidFill>
                <a:latin typeface="宋体" panose="02010600030101010101" pitchFamily="2" charset="-122"/>
              </a:rPr>
            </a:br>
            <a:endParaRPr lang="en-US" altLang="zh-CN" sz="6000" b="1" dirty="0">
              <a:solidFill>
                <a:schemeClr val="tx2"/>
              </a:solidFill>
              <a:latin typeface="宋体" panose="02010600030101010101" pitchFamily="2" charset="-122"/>
            </a:endParaRPr>
          </a:p>
          <a:p>
            <a:pPr algn="ctr"/>
            <a:endParaRPr lang="zh-CN" altLang="en-US"/>
          </a:p>
        </p:txBody>
      </p:sp>
      <p:sp>
        <p:nvSpPr>
          <p:cNvPr id="5124" name="矩形 4"/>
          <p:cNvSpPr/>
          <p:nvPr/>
        </p:nvSpPr>
        <p:spPr>
          <a:xfrm>
            <a:off x="76200" y="457200"/>
            <a:ext cx="9067800" cy="2214880"/>
          </a:xfrm>
          <a:prstGeom prst="rect">
            <a:avLst/>
          </a:prstGeom>
          <a:noFill/>
          <a:ln w="9525">
            <a:noFill/>
          </a:ln>
        </p:spPr>
        <p:txBody>
          <a:bodyPr>
            <a:spAutoFit/>
          </a:bodyPr>
          <a:lstStyle/>
          <a:p>
            <a:pPr algn="ctr"/>
            <a:endParaRPr lang="en-US" altLang="zh-CN" sz="6000" b="1" dirty="0">
              <a:solidFill>
                <a:srgbClr val="FF0000"/>
              </a:solidFill>
              <a:latin typeface="宋体" panose="02010600030101010101" pitchFamily="2" charset="-122"/>
            </a:endParaRPr>
          </a:p>
          <a:p>
            <a:pPr algn="ctr"/>
            <a:endParaRPr lang="zh-CN" altLang="en-US" sz="6000" b="1" dirty="0">
              <a:solidFill>
                <a:srgbClr val="FF0000"/>
              </a:solidFill>
              <a:latin typeface="宋体" panose="02010600030101010101" pitchFamily="2" charset="-122"/>
            </a:endParaRPr>
          </a:p>
          <a:p>
            <a:pPr algn="ctr"/>
            <a:endParaRPr lang="zh-CN" altLang="en-US"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3400" y="685800"/>
            <a:ext cx="8229600" cy="2676525"/>
          </a:xfrm>
          <a:prstGeom prst="rect">
            <a:avLst/>
          </a:prstGeom>
        </p:spPr>
        <p:txBody>
          <a:bodyPr wrap="square">
            <a:spAutoFit/>
          </a:bodyPr>
          <a:lstStyle/>
          <a:p>
            <a:pPr marR="0" lvl="0" algn="l" defTabSz="914400" rtl="0" eaLnBrk="1" fontAlgn="base" latinLnBrk="0" hangingPunct="1">
              <a:lnSpc>
                <a:spcPct val="100000"/>
              </a:lnSpc>
              <a:spcBef>
                <a:spcPct val="50000"/>
              </a:spcBef>
              <a:spcAft>
                <a:spcPct val="0"/>
              </a:spcAft>
              <a:buClrTx/>
              <a:buSzTx/>
              <a:buFont typeface="+mj-ea"/>
              <a:defRPr/>
            </a:pPr>
            <a:r>
              <a:rPr kumimoji="0" lang="en-US" altLang="zh-CN" sz="2400" b="1" i="0" u="none" strike="noStrike" kern="120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  </a:t>
            </a:r>
            <a:r>
              <a:rPr kumimoji="0" lang="zh-CN" altLang="en-US"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 </a:t>
            </a:r>
            <a:endParaRPr kumimoji="0" lang="en-US" altLang="zh-CN"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457200" marR="0" lvl="0" indent="-457200" algn="l" defTabSz="914400" rtl="0" eaLnBrk="1" fontAlgn="base" latinLnBrk="0" hangingPunct="1">
              <a:lnSpc>
                <a:spcPct val="100000"/>
              </a:lnSpc>
              <a:spcBef>
                <a:spcPct val="50000"/>
              </a:spcBef>
              <a:spcAft>
                <a:spcPct val="0"/>
              </a:spcAft>
              <a:buClrTx/>
              <a:buSzTx/>
              <a:buFont typeface="+mj-ea"/>
              <a:buAutoNum type="circleNumDbPlain" startAt="3"/>
              <a:defRPr/>
            </a:pPr>
            <a:r>
              <a:rPr kumimoji="0" lang="en-US" altLang="zh-CN"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 </a:t>
            </a:r>
            <a:r>
              <a:rPr lang="zh-CN" altLang="en-US" sz="2400" b="1"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sym typeface="+mn-ea"/>
              </a:rPr>
              <a:t>每人取</a:t>
            </a:r>
            <a:r>
              <a:rPr lang="en-US" altLang="zh-CN" sz="2400" b="1"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5</a:t>
            </a:r>
            <a:r>
              <a:rPr lang="zh-CN" altLang="en-US" sz="2400" b="1"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个</a:t>
            </a:r>
            <a:r>
              <a:rPr lang="en-US" altLang="zh-CN" sz="2400" b="1"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PCR</a:t>
            </a:r>
            <a:r>
              <a:rPr lang="zh-CN" altLang="en-US" sz="2400" b="1"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管，</a:t>
            </a:r>
            <a:r>
              <a:rPr lang="zh-CN" altLang="en-US" sz="2400" b="1"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sym typeface="+mn-ea"/>
              </a:rPr>
              <a:t>分别加入</a:t>
            </a:r>
            <a:r>
              <a:rPr lang="zh-CN" altLang="en-US" sz="2400" b="1"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14 µL Mater Mix</a:t>
            </a:r>
            <a:r>
              <a:rPr lang="zh-CN" altLang="en-US" sz="2400" b="1"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sym typeface="+mn-ea"/>
              </a:rPr>
              <a:t>溶液</a:t>
            </a:r>
          </a:p>
          <a:p>
            <a:pPr marL="457200" marR="0" lvl="0" indent="-457200" algn="l" defTabSz="914400" rtl="0" eaLnBrk="1" fontAlgn="base" latinLnBrk="0" hangingPunct="1">
              <a:lnSpc>
                <a:spcPct val="100000"/>
              </a:lnSpc>
              <a:spcBef>
                <a:spcPct val="50000"/>
              </a:spcBef>
              <a:spcAft>
                <a:spcPct val="0"/>
              </a:spcAft>
              <a:buClrTx/>
              <a:buSzTx/>
              <a:buFont typeface="+mj-ea"/>
              <a:buAutoNum type="circleNumDbPlain" startAt="3"/>
              <a:defRPr/>
            </a:pPr>
            <a:r>
              <a:rPr kumimoji="0" lang="zh-CN" altLang="en-US" sz="2400" b="1" i="0" u="none" strike="noStrike" kern="1200" cap="none" spc="0" normalizeH="0" baseline="0"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rPr>
              <a:t> 按下表加入模板DNA </a:t>
            </a:r>
            <a:r>
              <a:rPr lang="zh-CN" altLang="en-US" sz="2400" b="1"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sym typeface="+mn-ea"/>
              </a:rPr>
              <a:t>1μL</a:t>
            </a:r>
            <a:r>
              <a:rPr kumimoji="0" lang="zh-CN" altLang="en-US" sz="2400" b="1" i="0" u="none" strike="noStrike" kern="1200" cap="none" spc="0" normalizeH="0" baseline="0"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rPr>
              <a:t>。</a:t>
            </a:r>
            <a:r>
              <a:rPr lang="zh-CN" altLang="en-US" sz="2400" b="1"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标记做在管壁或盖尾处！</a:t>
            </a:r>
            <a:endParaRPr kumimoji="0" lang="zh-CN" altLang="en-US" sz="24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457200" marR="0" lvl="0" indent="-457200" algn="l" defTabSz="914400" rtl="0" eaLnBrk="1" fontAlgn="base" latinLnBrk="0" hangingPunct="1">
              <a:lnSpc>
                <a:spcPct val="100000"/>
              </a:lnSpc>
              <a:spcBef>
                <a:spcPct val="50000"/>
              </a:spcBef>
              <a:spcAft>
                <a:spcPct val="0"/>
              </a:spcAft>
              <a:buClrTx/>
              <a:buSzTx/>
              <a:buFont typeface="+mj-ea"/>
              <a:buAutoNum type="circleNumDbPlain" startAt="3"/>
              <a:defRPr/>
            </a:pPr>
            <a:r>
              <a:rPr kumimoji="0" lang="zh-CN" altLang="en-US" sz="2400" b="1" i="0" u="none" strike="noStrike" kern="1200" cap="none" spc="0" normalizeH="0" baseline="0"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rPr>
              <a:t> 轻弹混匀，</a:t>
            </a:r>
            <a:r>
              <a:rPr kumimoji="0" lang="en-US" altLang="zh-CN" sz="2400" b="1" i="0" u="none" strike="noStrike" kern="1200" cap="none" spc="0" normalizeH="0" baseline="0"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rPr>
              <a:t>Short</a:t>
            </a:r>
            <a:r>
              <a:rPr kumimoji="0" lang="zh-CN" altLang="en-US" sz="2400" b="1" i="0" u="none" strike="noStrike" kern="1200" cap="none" spc="0" normalizeH="0" baseline="0"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rPr>
              <a:t>离心后</a:t>
            </a:r>
            <a:r>
              <a:rPr lang="zh-CN" altLang="en-US" sz="2400" b="1"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sym typeface="+mn-ea"/>
              </a:rPr>
              <a:t>放入</a:t>
            </a:r>
            <a:r>
              <a:rPr lang="en-US" altLang="zh-CN" sz="2400" b="1"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sym typeface="+mn-ea"/>
              </a:rPr>
              <a:t>PCR</a:t>
            </a:r>
            <a:r>
              <a:rPr lang="zh-CN" altLang="en-US" sz="2400" b="1"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sym typeface="+mn-ea"/>
              </a:rPr>
              <a:t>仪。</a:t>
            </a:r>
            <a:endParaRPr kumimoji="0" lang="zh-CN" altLang="en-US" sz="2400" b="1" i="0" u="none" strike="noStrike" kern="1200" cap="none" spc="0" normalizeH="0" baseline="0" noProof="0" dirty="0" smtClean="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algn="l" defTabSz="914400" rtl="0" eaLnBrk="1" fontAlgn="base" latinLnBrk="0" hangingPunct="1">
              <a:lnSpc>
                <a:spcPct val="100000"/>
              </a:lnSpc>
              <a:spcBef>
                <a:spcPct val="50000"/>
              </a:spcBef>
              <a:spcAft>
                <a:spcPct val="0"/>
              </a:spcAft>
              <a:buClrTx/>
              <a:buSzTx/>
              <a:buFont typeface="Wingdings" panose="05000000000000000000" pitchFamily="2" charset="2"/>
              <a:defRPr/>
            </a:pPr>
            <a:r>
              <a:rPr lang="zh-CN" altLang="en-US" sz="2400" b="1"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   注意：检查确定离心机预先装上了套管后再使用。  </a:t>
            </a:r>
            <a:endParaRPr kumimoji="0" lang="zh-CN" altLang="en-US" sz="2400" b="1" i="0" u="none" strike="noStrike" kern="1200" cap="none" spc="0" normalizeH="0" baseline="0" noProof="0" dirty="0" smtClean="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endParaRPr>
          </a:p>
        </p:txBody>
      </p:sp>
      <p:graphicFrame>
        <p:nvGraphicFramePr>
          <p:cNvPr id="12" name="表格 11"/>
          <p:cNvGraphicFramePr/>
          <p:nvPr>
            <p:custDataLst>
              <p:tags r:id="rId1"/>
            </p:custDataLst>
          </p:nvPr>
        </p:nvGraphicFramePr>
        <p:xfrm>
          <a:off x="852805" y="3581400"/>
          <a:ext cx="7364095" cy="2576830"/>
        </p:xfrm>
        <a:graphic>
          <a:graphicData uri="http://schemas.openxmlformats.org/drawingml/2006/table">
            <a:tbl>
              <a:tblPr firstRow="1" bandRow="1">
                <a:tableStyleId>{5C22544A-7EE6-4342-B048-85BDC9FD1C3A}</a:tableStyleId>
              </a:tblPr>
              <a:tblGrid>
                <a:gridCol w="1372870">
                  <a:extLst>
                    <a:ext uri="{9D8B030D-6E8A-4147-A177-3AD203B41FA5}">
                      <a16:colId xmlns:a16="http://schemas.microsoft.com/office/drawing/2014/main" val="20000"/>
                    </a:ext>
                  </a:extLst>
                </a:gridCol>
                <a:gridCol w="1081405">
                  <a:extLst>
                    <a:ext uri="{9D8B030D-6E8A-4147-A177-3AD203B41FA5}">
                      <a16:colId xmlns:a16="http://schemas.microsoft.com/office/drawing/2014/main" val="20001"/>
                    </a:ext>
                  </a:extLst>
                </a:gridCol>
                <a:gridCol w="1228090">
                  <a:extLst>
                    <a:ext uri="{9D8B030D-6E8A-4147-A177-3AD203B41FA5}">
                      <a16:colId xmlns:a16="http://schemas.microsoft.com/office/drawing/2014/main" val="20002"/>
                    </a:ext>
                  </a:extLst>
                </a:gridCol>
                <a:gridCol w="1227455">
                  <a:extLst>
                    <a:ext uri="{9D8B030D-6E8A-4147-A177-3AD203B41FA5}">
                      <a16:colId xmlns:a16="http://schemas.microsoft.com/office/drawing/2014/main" val="20003"/>
                    </a:ext>
                  </a:extLst>
                </a:gridCol>
                <a:gridCol w="1120140">
                  <a:extLst>
                    <a:ext uri="{9D8B030D-6E8A-4147-A177-3AD203B41FA5}">
                      <a16:colId xmlns:a16="http://schemas.microsoft.com/office/drawing/2014/main" val="20004"/>
                    </a:ext>
                  </a:extLst>
                </a:gridCol>
                <a:gridCol w="1334135">
                  <a:extLst>
                    <a:ext uri="{9D8B030D-6E8A-4147-A177-3AD203B41FA5}">
                      <a16:colId xmlns:a16="http://schemas.microsoft.com/office/drawing/2014/main" val="20005"/>
                    </a:ext>
                  </a:extLst>
                </a:gridCol>
              </a:tblGrid>
              <a:tr h="730250">
                <a:tc>
                  <a:txBody>
                    <a:bodyPr/>
                    <a:lstStyle/>
                    <a:p>
                      <a:pPr algn="ctr">
                        <a:lnSpc>
                          <a:spcPct val="100000"/>
                        </a:lnSpc>
                      </a:pPr>
                      <a:r>
                        <a:rPr lang="zh-CN" altLang="en-US" sz="2000" b="1" dirty="0" smtClean="0">
                          <a:solidFill>
                            <a:srgbClr val="002060"/>
                          </a:solidFill>
                          <a:latin typeface="黑体" panose="02010609060101010101" pitchFamily="49" charset="-122"/>
                          <a:ea typeface="黑体" panose="02010609060101010101" pitchFamily="49" charset="-122"/>
                        </a:rPr>
                        <a:t>编号</a:t>
                      </a:r>
                    </a:p>
                  </a:txBody>
                  <a:tcPr/>
                </a:tc>
                <a:tc>
                  <a:txBody>
                    <a:bodyPr/>
                    <a:lstStyle/>
                    <a:p>
                      <a:pPr algn="ctr">
                        <a:lnSpc>
                          <a:spcPct val="100000"/>
                        </a:lnSpc>
                      </a:pPr>
                      <a:r>
                        <a:rPr lang="en-US" altLang="zh-CN" sz="2000" dirty="0" smtClean="0">
                          <a:solidFill>
                            <a:srgbClr val="002060"/>
                          </a:solidFill>
                          <a:latin typeface="黑体" panose="02010609060101010101" pitchFamily="49" charset="-122"/>
                          <a:ea typeface="黑体" panose="02010609060101010101" pitchFamily="49" charset="-122"/>
                          <a:sym typeface="+mn-ea"/>
                        </a:rPr>
                        <a:t>1</a:t>
                      </a:r>
                      <a:endParaRPr lang="zh-CN" altLang="en-US" sz="2000" dirty="0">
                        <a:solidFill>
                          <a:srgbClr val="002060"/>
                        </a:solidFill>
                        <a:latin typeface="黑体" panose="02010609060101010101" pitchFamily="49" charset="-122"/>
                        <a:ea typeface="黑体" panose="02010609060101010101" pitchFamily="49" charset="-122"/>
                      </a:endParaRPr>
                    </a:p>
                    <a:p>
                      <a:pPr algn="ctr">
                        <a:lnSpc>
                          <a:spcPct val="100000"/>
                        </a:lnSpc>
                      </a:pPr>
                      <a:endParaRPr lang="zh-CN" altLang="en-US" sz="2000" b="1" dirty="0" smtClean="0">
                        <a:solidFill>
                          <a:srgbClr val="002060"/>
                        </a:solidFill>
                        <a:latin typeface="黑体" panose="02010609060101010101" pitchFamily="49" charset="-122"/>
                        <a:ea typeface="黑体" panose="02010609060101010101" pitchFamily="49" charset="-122"/>
                        <a:sym typeface="+mn-ea"/>
                      </a:endParaRPr>
                    </a:p>
                  </a:txBody>
                  <a:tcPr/>
                </a:tc>
                <a:tc>
                  <a:txBody>
                    <a:bodyPr/>
                    <a:lstStyle/>
                    <a:p>
                      <a:pPr algn="ctr">
                        <a:lnSpc>
                          <a:spcPct val="100000"/>
                        </a:lnSpc>
                      </a:pPr>
                      <a:r>
                        <a:rPr lang="en-US" altLang="zh-CN" sz="2000" dirty="0" smtClean="0">
                          <a:solidFill>
                            <a:srgbClr val="002060"/>
                          </a:solidFill>
                          <a:latin typeface="黑体" panose="02010609060101010101" pitchFamily="49" charset="-122"/>
                          <a:ea typeface="黑体" panose="02010609060101010101" pitchFamily="49" charset="-122"/>
                          <a:sym typeface="+mn-ea"/>
                        </a:rPr>
                        <a:t>2</a:t>
                      </a:r>
                      <a:endParaRPr lang="en-US" altLang="zh-CN" sz="2000" b="1" dirty="0" smtClean="0">
                        <a:solidFill>
                          <a:srgbClr val="002060"/>
                        </a:solidFill>
                        <a:latin typeface="黑体" panose="02010609060101010101" pitchFamily="49" charset="-122"/>
                        <a:ea typeface="黑体" panose="02010609060101010101" pitchFamily="49" charset="-122"/>
                        <a:sym typeface="+mn-ea"/>
                      </a:endParaRPr>
                    </a:p>
                  </a:txBody>
                  <a:tcPr/>
                </a:tc>
                <a:tc>
                  <a:txBody>
                    <a:bodyPr/>
                    <a:lstStyle/>
                    <a:p>
                      <a:pPr algn="ctr">
                        <a:lnSpc>
                          <a:spcPct val="100000"/>
                        </a:lnSpc>
                      </a:pPr>
                      <a:r>
                        <a:rPr lang="en-US" altLang="zh-CN" sz="2000" dirty="0" smtClean="0">
                          <a:solidFill>
                            <a:srgbClr val="002060"/>
                          </a:solidFill>
                          <a:latin typeface="黑体" panose="02010609060101010101" pitchFamily="49" charset="-122"/>
                          <a:ea typeface="黑体" panose="02010609060101010101" pitchFamily="49" charset="-122"/>
                          <a:sym typeface="+mn-ea"/>
                        </a:rPr>
                        <a:t>3</a:t>
                      </a:r>
                      <a:endParaRPr lang="zh-CN" altLang="en-US" sz="2000" dirty="0">
                        <a:solidFill>
                          <a:srgbClr val="002060"/>
                        </a:solidFill>
                        <a:latin typeface="黑体" panose="02010609060101010101" pitchFamily="49" charset="-122"/>
                        <a:ea typeface="黑体" panose="02010609060101010101" pitchFamily="49" charset="-122"/>
                      </a:endParaRPr>
                    </a:p>
                    <a:p>
                      <a:pPr algn="ctr">
                        <a:lnSpc>
                          <a:spcPct val="100000"/>
                        </a:lnSpc>
                      </a:pPr>
                      <a:endParaRPr lang="zh-CN" altLang="en-US" sz="2000" dirty="0">
                        <a:solidFill>
                          <a:srgbClr val="002060"/>
                        </a:solidFill>
                        <a:latin typeface="黑体" panose="02010609060101010101" pitchFamily="49" charset="-122"/>
                        <a:ea typeface="黑体" panose="02010609060101010101" pitchFamily="49" charset="-122"/>
                      </a:endParaRPr>
                    </a:p>
                  </a:txBody>
                  <a:tcPr/>
                </a:tc>
                <a:tc>
                  <a:txBody>
                    <a:bodyPr/>
                    <a:lstStyle/>
                    <a:p>
                      <a:pPr algn="ctr">
                        <a:lnSpc>
                          <a:spcPct val="100000"/>
                        </a:lnSpc>
                      </a:pPr>
                      <a:r>
                        <a:rPr lang="zh-CN" altLang="en-US" sz="2000"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000"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000"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a:t>
                      </a:r>
                      <a:endParaRPr lang="zh-CN" altLang="en-US"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endParaRPr>
                    </a:p>
                  </a:txBody>
                  <a:tcPr/>
                </a:tc>
                <a:tc>
                  <a:txBody>
                    <a:bodyPr/>
                    <a:lstStyle/>
                    <a:p>
                      <a:pPr algn="ctr">
                        <a:lnSpc>
                          <a:spcPct val="100000"/>
                        </a:lnSpc>
                      </a:pPr>
                      <a:r>
                        <a:rPr lang="zh-CN" altLang="en-US" sz="2000"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a:t>
                      </a:r>
                      <a:r>
                        <a:rPr lang="en-US" altLang="zh-CN" sz="2000"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000"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a:t>
                      </a:r>
                      <a:endParaRPr lang="zh-CN" altLang="en-US"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endParaRPr>
                    </a:p>
                  </a:txBody>
                  <a:tcPr/>
                </a:tc>
                <a:extLst>
                  <a:ext uri="{0D108BD9-81ED-4DB2-BD59-A6C34878D82A}">
                    <a16:rowId xmlns:a16="http://schemas.microsoft.com/office/drawing/2014/main" val="10000"/>
                  </a:ext>
                </a:extLst>
              </a:tr>
              <a:tr h="575945">
                <a:tc>
                  <a:txBody>
                    <a:bodyPr/>
                    <a:lstStyle/>
                    <a:p>
                      <a:pPr algn="ctr">
                        <a:lnSpc>
                          <a:spcPct val="100000"/>
                        </a:lnSpc>
                      </a:pPr>
                      <a:r>
                        <a:rPr lang="en-US" altLang="zh-CN" sz="2000" b="1" dirty="0" smtClean="0">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Mater Mix</a:t>
                      </a:r>
                    </a:p>
                  </a:txBody>
                  <a:tcPr/>
                </a:tc>
                <a:tc>
                  <a:txBody>
                    <a:bodyPr/>
                    <a:lstStyle/>
                    <a:p>
                      <a:pPr algn="ctr">
                        <a:lnSpc>
                          <a:spcPct val="100000"/>
                        </a:lnSpc>
                      </a:pPr>
                      <a:r>
                        <a:rPr lang="en-US" altLang="zh-CN" sz="2000" b="1" dirty="0">
                          <a:solidFill>
                            <a:srgbClr val="002060"/>
                          </a:solidFill>
                          <a:latin typeface="黑体" panose="02010609060101010101" pitchFamily="49" charset="-122"/>
                          <a:ea typeface="黑体" panose="02010609060101010101" pitchFamily="49" charset="-122"/>
                        </a:rPr>
                        <a:t>14</a:t>
                      </a:r>
                      <a:r>
                        <a:rPr lang="el-GR" altLang="zh-CN" sz="2000" b="1" dirty="0" smtClean="0">
                          <a:solidFill>
                            <a:srgbClr val="002060"/>
                          </a:solidFill>
                          <a:latin typeface="黑体" panose="02010609060101010101" pitchFamily="49" charset="-122"/>
                          <a:ea typeface="黑体" panose="02010609060101010101" pitchFamily="49" charset="-122"/>
                          <a:sym typeface="+mn-ea"/>
                        </a:rPr>
                        <a:t>μ</a:t>
                      </a:r>
                      <a:r>
                        <a:rPr lang="en-US" altLang="zh-CN" sz="2000" b="1" dirty="0" smtClean="0">
                          <a:solidFill>
                            <a:srgbClr val="002060"/>
                          </a:solidFill>
                          <a:latin typeface="黑体" panose="02010609060101010101" pitchFamily="49" charset="-122"/>
                          <a:ea typeface="黑体" panose="02010609060101010101" pitchFamily="49" charset="-122"/>
                          <a:sym typeface="+mn-ea"/>
                        </a:rPr>
                        <a:t>L</a:t>
                      </a:r>
                    </a:p>
                  </a:txBody>
                  <a:tcPr/>
                </a:tc>
                <a:tc>
                  <a:txBody>
                    <a:bodyPr/>
                    <a:lstStyle/>
                    <a:p>
                      <a:pPr algn="ctr">
                        <a:lnSpc>
                          <a:spcPct val="100000"/>
                        </a:lnSpc>
                      </a:pPr>
                      <a:r>
                        <a:rPr lang="en-US" altLang="zh-CN" sz="2000" b="1" dirty="0">
                          <a:solidFill>
                            <a:srgbClr val="002060"/>
                          </a:solidFill>
                          <a:latin typeface="黑体" panose="02010609060101010101" pitchFamily="49" charset="-122"/>
                          <a:ea typeface="黑体" panose="02010609060101010101" pitchFamily="49" charset="-122"/>
                          <a:sym typeface="+mn-ea"/>
                        </a:rPr>
                        <a:t>14</a:t>
                      </a:r>
                      <a:r>
                        <a:rPr lang="el-GR" altLang="zh-CN" sz="2000" b="1" dirty="0" smtClean="0">
                          <a:solidFill>
                            <a:srgbClr val="002060"/>
                          </a:solidFill>
                          <a:latin typeface="黑体" panose="02010609060101010101" pitchFamily="49" charset="-122"/>
                          <a:ea typeface="黑体" panose="02010609060101010101" pitchFamily="49" charset="-122"/>
                          <a:sym typeface="+mn-ea"/>
                        </a:rPr>
                        <a:t>μ</a:t>
                      </a:r>
                      <a:r>
                        <a:rPr lang="en-US" altLang="zh-CN" sz="2000" b="1" dirty="0" smtClean="0">
                          <a:solidFill>
                            <a:srgbClr val="002060"/>
                          </a:solidFill>
                          <a:latin typeface="黑体" panose="02010609060101010101" pitchFamily="49" charset="-122"/>
                          <a:ea typeface="黑体" panose="02010609060101010101" pitchFamily="49" charset="-122"/>
                          <a:sym typeface="+mn-ea"/>
                        </a:rPr>
                        <a:t>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rgbClr val="002060"/>
                          </a:solidFill>
                          <a:latin typeface="黑体" panose="02010609060101010101" pitchFamily="49" charset="-122"/>
                          <a:ea typeface="黑体" panose="02010609060101010101" pitchFamily="49" charset="-122"/>
                          <a:sym typeface="+mn-ea"/>
                        </a:rPr>
                        <a:t>14</a:t>
                      </a:r>
                      <a:r>
                        <a:rPr lang="el-GR" altLang="zh-CN" sz="2000" b="1" dirty="0" smtClean="0">
                          <a:solidFill>
                            <a:srgbClr val="002060"/>
                          </a:solidFill>
                          <a:latin typeface="黑体" panose="02010609060101010101" pitchFamily="49" charset="-122"/>
                          <a:ea typeface="黑体" panose="02010609060101010101" pitchFamily="49" charset="-122"/>
                          <a:sym typeface="+mn-ea"/>
                        </a:rPr>
                        <a:t>μ</a:t>
                      </a:r>
                      <a:r>
                        <a:rPr lang="en-US" altLang="zh-CN" sz="2000" b="1" dirty="0" smtClean="0">
                          <a:solidFill>
                            <a:srgbClr val="002060"/>
                          </a:solidFill>
                          <a:latin typeface="黑体" panose="02010609060101010101" pitchFamily="49" charset="-122"/>
                          <a:ea typeface="黑体" panose="02010609060101010101" pitchFamily="49" charset="-122"/>
                          <a:sym typeface="+mn-ea"/>
                        </a:rPr>
                        <a:t>L</a:t>
                      </a:r>
                    </a:p>
                  </a:txBody>
                  <a:tcPr/>
                </a:tc>
                <a:tc>
                  <a:txBody>
                    <a:bodyPr/>
                    <a:lstStyle/>
                    <a:p>
                      <a:pPr algn="ctr">
                        <a:lnSpc>
                          <a:spcPct val="100000"/>
                        </a:lnSpc>
                      </a:pPr>
                      <a:r>
                        <a:rPr lang="en-US" altLang="zh-CN" sz="2000" b="1" dirty="0">
                          <a:solidFill>
                            <a:srgbClr val="002060"/>
                          </a:solidFill>
                          <a:latin typeface="黑体" panose="02010609060101010101" pitchFamily="49" charset="-122"/>
                          <a:ea typeface="黑体" panose="02010609060101010101" pitchFamily="49" charset="-122"/>
                          <a:sym typeface="+mn-ea"/>
                        </a:rPr>
                        <a:t>14</a:t>
                      </a:r>
                      <a:r>
                        <a:rPr lang="el-GR" altLang="zh-CN" sz="2000" b="1" dirty="0" smtClean="0">
                          <a:solidFill>
                            <a:srgbClr val="002060"/>
                          </a:solidFill>
                          <a:latin typeface="黑体" panose="02010609060101010101" pitchFamily="49" charset="-122"/>
                          <a:ea typeface="黑体" panose="02010609060101010101" pitchFamily="49" charset="-122"/>
                          <a:sym typeface="+mn-ea"/>
                        </a:rPr>
                        <a:t>μ</a:t>
                      </a:r>
                      <a:r>
                        <a:rPr lang="en-US" altLang="zh-CN" sz="2000" b="1" dirty="0" smtClean="0">
                          <a:solidFill>
                            <a:srgbClr val="002060"/>
                          </a:solidFill>
                          <a:latin typeface="黑体" panose="02010609060101010101" pitchFamily="49" charset="-122"/>
                          <a:ea typeface="黑体" panose="02010609060101010101" pitchFamily="49" charset="-122"/>
                          <a:sym typeface="+mn-ea"/>
                        </a:rPr>
                        <a:t>L</a:t>
                      </a:r>
                    </a:p>
                  </a:txBody>
                  <a:tcPr/>
                </a:tc>
                <a:tc>
                  <a:txBody>
                    <a:bodyPr/>
                    <a:lstStyle/>
                    <a:p>
                      <a:pPr algn="ctr">
                        <a:lnSpc>
                          <a:spcPct val="100000"/>
                        </a:lnSpc>
                      </a:pPr>
                      <a:r>
                        <a:rPr lang="en-US" altLang="zh-CN" sz="2000" b="1" dirty="0">
                          <a:solidFill>
                            <a:srgbClr val="002060"/>
                          </a:solidFill>
                          <a:latin typeface="黑体" panose="02010609060101010101" pitchFamily="49" charset="-122"/>
                          <a:ea typeface="黑体" panose="02010609060101010101" pitchFamily="49" charset="-122"/>
                          <a:sym typeface="+mn-ea"/>
                        </a:rPr>
                        <a:t>14</a:t>
                      </a:r>
                      <a:r>
                        <a:rPr lang="el-GR" altLang="zh-CN" sz="2000" b="1" dirty="0" smtClean="0">
                          <a:solidFill>
                            <a:srgbClr val="002060"/>
                          </a:solidFill>
                          <a:latin typeface="黑体" panose="02010609060101010101" pitchFamily="49" charset="-122"/>
                          <a:ea typeface="黑体" panose="02010609060101010101" pitchFamily="49" charset="-122"/>
                          <a:sym typeface="+mn-ea"/>
                        </a:rPr>
                        <a:t>μ</a:t>
                      </a:r>
                      <a:r>
                        <a:rPr lang="en-US" altLang="zh-CN" sz="2000" b="1" dirty="0" smtClean="0">
                          <a:solidFill>
                            <a:srgbClr val="002060"/>
                          </a:solidFill>
                          <a:latin typeface="黑体" panose="02010609060101010101" pitchFamily="49" charset="-122"/>
                          <a:ea typeface="黑体" panose="02010609060101010101" pitchFamily="49" charset="-122"/>
                          <a:sym typeface="+mn-ea"/>
                        </a:rPr>
                        <a:t>L</a:t>
                      </a:r>
                    </a:p>
                  </a:txBody>
                  <a:tcPr/>
                </a:tc>
                <a:extLst>
                  <a:ext uri="{0D108BD9-81ED-4DB2-BD59-A6C34878D82A}">
                    <a16:rowId xmlns:a16="http://schemas.microsoft.com/office/drawing/2014/main" val="10001"/>
                  </a:ext>
                </a:extLst>
              </a:tr>
              <a:tr h="713105">
                <a:tc>
                  <a:txBody>
                    <a:bodyPr/>
                    <a:lstStyle/>
                    <a:p>
                      <a:pPr algn="ctr">
                        <a:lnSpc>
                          <a:spcPct val="100000"/>
                        </a:lnSpc>
                      </a:pPr>
                      <a:r>
                        <a:rPr lang="zh-CN" altLang="en-US" sz="20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模板</a:t>
                      </a:r>
                      <a:r>
                        <a:rPr lang="en-US" altLang="zh-CN" sz="20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DNA</a:t>
                      </a:r>
                    </a:p>
                  </a:txBody>
                  <a:tcPr/>
                </a:tc>
                <a:tc>
                  <a:txBody>
                    <a:bodyPr/>
                    <a:lstStyle/>
                    <a:p>
                      <a:pPr algn="ctr">
                        <a:lnSpc>
                          <a:spcPct val="100000"/>
                        </a:lnSpc>
                      </a:pP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rPr>
                        <a:t>1#</a:t>
                      </a:r>
                      <a:r>
                        <a:rPr lang="zh-CN" altLang="en-US"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rPr>
                        <a:t>菌液</a:t>
                      </a: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rPr>
                        <a:t> </a:t>
                      </a:r>
                    </a:p>
                    <a:p>
                      <a:pPr algn="ctr">
                        <a:lnSpc>
                          <a:spcPct val="100000"/>
                        </a:lnSpc>
                      </a:pP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rPr>
                        <a:t>1</a:t>
                      </a:r>
                      <a:r>
                        <a:rPr lang="el-GR"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rPr>
                        <a:t>μ</a:t>
                      </a: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rPr>
                        <a:t>L</a:t>
                      </a:r>
                    </a:p>
                  </a:txBody>
                  <a:tcPr/>
                </a:tc>
                <a:tc>
                  <a:txBody>
                    <a:bodyPr/>
                    <a:lstStyle/>
                    <a:p>
                      <a:pPr algn="ctr">
                        <a:lnSpc>
                          <a:spcPct val="100000"/>
                        </a:lnSpc>
                      </a:pP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2#</a:t>
                      </a:r>
                      <a:r>
                        <a:rPr lang="zh-CN" altLang="en-US"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菌液</a:t>
                      </a:r>
                    </a:p>
                    <a:p>
                      <a:pPr algn="ctr">
                        <a:lnSpc>
                          <a:spcPct val="100000"/>
                        </a:lnSpc>
                      </a:pP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1</a:t>
                      </a:r>
                      <a:r>
                        <a:rPr lang="el-GR"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μ</a:t>
                      </a: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L</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rPr>
                        <a:t> </a:t>
                      </a: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3#</a:t>
                      </a:r>
                      <a:r>
                        <a:rPr lang="zh-CN" altLang="en-US"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菌液</a:t>
                      </a: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 </a:t>
                      </a:r>
                    </a:p>
                    <a:p>
                      <a:pPr marL="0" marR="0" indent="0" algn="ctr" defTabSz="914400" rtl="0" eaLnBrk="1" fontAlgn="auto" latinLnBrk="0" hangingPunct="1">
                        <a:lnSpc>
                          <a:spcPct val="100000"/>
                        </a:lnSpc>
                        <a:spcBef>
                          <a:spcPts val="0"/>
                        </a:spcBef>
                        <a:spcAft>
                          <a:spcPts val="0"/>
                        </a:spcAft>
                        <a:buClrTx/>
                        <a:buSzTx/>
                        <a:buFontTx/>
                        <a:buNone/>
                        <a:defRPr/>
                      </a:pP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1</a:t>
                      </a:r>
                      <a:r>
                        <a:rPr lang="el-GR"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μ</a:t>
                      </a: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L</a:t>
                      </a:r>
                    </a:p>
                  </a:txBody>
                  <a:tcPr/>
                </a:tc>
                <a:tc>
                  <a:txBody>
                    <a:bodyPr/>
                    <a:lstStyle/>
                    <a:p>
                      <a:pPr algn="ctr">
                        <a:lnSpc>
                          <a:spcPct val="100000"/>
                        </a:lnSpc>
                      </a:pPr>
                      <a:r>
                        <a:rPr lang="zh-CN" altLang="en-US"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无菌水</a:t>
                      </a:r>
                    </a:p>
                    <a:p>
                      <a:pPr algn="ctr">
                        <a:lnSpc>
                          <a:spcPct val="100000"/>
                        </a:lnSpc>
                      </a:pP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 1</a:t>
                      </a:r>
                      <a:r>
                        <a:rPr lang="el-GR"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μ</a:t>
                      </a: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L</a:t>
                      </a:r>
                    </a:p>
                  </a:txBody>
                  <a:tcPr/>
                </a:tc>
                <a:tc>
                  <a:txBody>
                    <a:bodyPr/>
                    <a:lstStyle/>
                    <a:p>
                      <a:pPr algn="ctr">
                        <a:lnSpc>
                          <a:spcPct val="100000"/>
                        </a:lnSpc>
                      </a:pPr>
                      <a:r>
                        <a:rPr lang="zh-CN" altLang="en-US"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阳性模板</a:t>
                      </a:r>
                      <a:r>
                        <a:rPr lang="en-US" altLang="zh-CN" sz="2000" b="1"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a:t>
                      </a:r>
                      <a:endPar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endParaRPr>
                    </a:p>
                    <a:p>
                      <a:pPr algn="ctr">
                        <a:lnSpc>
                          <a:spcPct val="100000"/>
                        </a:lnSpc>
                      </a:pP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1</a:t>
                      </a:r>
                      <a:r>
                        <a:rPr lang="el-GR"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μ</a:t>
                      </a:r>
                      <a:r>
                        <a:rPr lang="en-US" altLang="zh-CN" sz="2000" b="1" dirty="0" smtClean="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L</a:t>
                      </a:r>
                    </a:p>
                  </a:txBody>
                  <a:tcPr/>
                </a:tc>
                <a:extLst>
                  <a:ext uri="{0D108BD9-81ED-4DB2-BD59-A6C34878D82A}">
                    <a16:rowId xmlns:a16="http://schemas.microsoft.com/office/drawing/2014/main" val="10002"/>
                  </a:ext>
                </a:extLst>
              </a:tr>
              <a:tr h="557530">
                <a:tc gridSpan="6">
                  <a:txBody>
                    <a:bodyPr/>
                    <a:lstStyle/>
                    <a:p>
                      <a:pPr algn="ctr" fontAlgn="auto">
                        <a:lnSpc>
                          <a:spcPct val="100000"/>
                        </a:lnSpc>
                        <a:spcBef>
                          <a:spcPts val="1200"/>
                        </a:spcBef>
                        <a:buNone/>
                      </a:pP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1800" b="1" dirty="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学生</a:t>
                      </a:r>
                      <a:r>
                        <a:rPr lang="en-US" altLang="zh-CN" sz="1800" b="1" dirty="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A1/B1</a:t>
                      </a:r>
                      <a:r>
                        <a:rPr lang="zh-CN" altLang="en-US" sz="1800" b="1" dirty="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使用阳性模板</a:t>
                      </a:r>
                      <a:r>
                        <a:rPr lang="en-US" altLang="zh-CN" sz="1800" b="1" dirty="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1</a:t>
                      </a:r>
                      <a:r>
                        <a:rPr lang="zh-CN" altLang="en-US" sz="1800" b="1" dirty="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，学生</a:t>
                      </a:r>
                      <a:r>
                        <a:rPr lang="en-US" altLang="zh-CN" sz="1800" b="1" dirty="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A2/B2</a:t>
                      </a:r>
                      <a:r>
                        <a:rPr lang="zh-CN" altLang="en-US" sz="1800" b="1" dirty="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使用阳性模板</a:t>
                      </a:r>
                      <a:r>
                        <a:rPr lang="en-US" altLang="zh-CN" sz="1800" b="1" dirty="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2</a:t>
                      </a:r>
                      <a:r>
                        <a:rPr lang="zh-CN" altLang="en-US" sz="1800" b="1" dirty="0">
                          <a:solidFill>
                            <a:srgbClr val="002060"/>
                          </a:solidFill>
                          <a:latin typeface="黑体" panose="02010609060101010101" pitchFamily="49" charset="-122"/>
                          <a:ea typeface="黑体" panose="02010609060101010101" pitchFamily="49" charset="-122"/>
                          <a:cs typeface="黑体" panose="02010609060101010101" pitchFamily="49" charset="-122"/>
                          <a:sym typeface="+mn-ea"/>
                        </a:rPr>
                        <a:t>。</a:t>
                      </a:r>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3"/>
                  </a:ext>
                </a:extLst>
              </a:tr>
            </a:tbl>
          </a:graphicData>
        </a:graphic>
      </p:graphicFrame>
      <p:sp>
        <p:nvSpPr>
          <p:cNvPr id="15" name="文本框 14"/>
          <p:cNvSpPr txBox="1"/>
          <p:nvPr/>
        </p:nvSpPr>
        <p:spPr>
          <a:xfrm>
            <a:off x="1046480" y="6031230"/>
            <a:ext cx="309880" cy="645160"/>
          </a:xfrm>
          <a:prstGeom prst="rect">
            <a:avLst/>
          </a:prstGeom>
          <a:noFill/>
        </p:spPr>
        <p:txBody>
          <a:bodyPr wrap="none" rtlCol="0" anchor="t">
            <a:spAutoFit/>
          </a:bodyPr>
          <a:lstStyle/>
          <a:p>
            <a:pPr algn="l"/>
            <a:endParaRPr lang="zh-CN" altLang="en-US" b="1" noProof="0" dirty="0" smtClean="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endParaRPr>
          </a:p>
          <a:p>
            <a:pPr algn="l"/>
            <a:r>
              <a:rPr lang="zh-CN" altLang="en-US" b="1" noProof="0" dirty="0" smtClean="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      </a:t>
            </a: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4"/>
          <p:cNvSpPr>
            <a:spLocks noChangeArrowheads="1"/>
          </p:cNvSpPr>
          <p:nvPr/>
        </p:nvSpPr>
        <p:spPr bwMode="auto">
          <a:xfrm>
            <a:off x="467360" y="4958715"/>
            <a:ext cx="8209280" cy="4114800"/>
          </a:xfrm>
          <a:prstGeom prst="rect">
            <a:avLst/>
          </a:prstGeom>
          <a:noFill/>
          <a:ln w="9525">
            <a:noFill/>
            <a:miter lim="800000"/>
          </a:ln>
        </p:spPr>
        <p:txBody>
          <a:bodyPr/>
          <a:lstStyle/>
          <a:p>
            <a:pPr marL="609600" marR="0" lvl="0" indent="-609600" algn="l" defTabSz="914400" rtl="0" eaLnBrk="1" fontAlgn="base" latinLnBrk="0" hangingPunct="1">
              <a:lnSpc>
                <a:spcPct val="90000"/>
              </a:lnSpc>
              <a:spcBef>
                <a:spcPct val="20000"/>
              </a:spcBef>
              <a:spcAft>
                <a:spcPct val="0"/>
              </a:spcAft>
              <a:buClr>
                <a:schemeClr val="tx1"/>
              </a:buClr>
              <a:buSzTx/>
              <a:buFontTx/>
              <a:buNone/>
              <a:defRPr/>
            </a:pPr>
            <a:endParaRPr kumimoji="0" lang="en-US" altLang="zh-CN" sz="2800" b="1" i="0" u="none" strike="noStrike" kern="120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cs typeface="+mn-cs"/>
            </a:endParaRPr>
          </a:p>
          <a:p>
            <a:pPr marL="609600" marR="0" lvl="0" indent="-609600" algn="l" defTabSz="914400" rtl="0" eaLnBrk="1" fontAlgn="base" latinLnBrk="0" hangingPunct="1">
              <a:lnSpc>
                <a:spcPct val="90000"/>
              </a:lnSpc>
              <a:spcBef>
                <a:spcPct val="20000"/>
              </a:spcBef>
              <a:spcAft>
                <a:spcPct val="0"/>
              </a:spcAft>
              <a:buClrTx/>
              <a:buSzTx/>
              <a:buFontTx/>
              <a:buNone/>
              <a:defRPr/>
            </a:pPr>
            <a:r>
              <a:rPr kumimoji="0" lang="en-US" altLang="zh-CN" sz="3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800" b="0" i="0" u="none" strike="noStrike" kern="1200" cap="none" spc="0" normalizeH="0" baseline="0" noProof="0" dirty="0" smtClean="0">
                <a:ln>
                  <a:noFill/>
                </a:ln>
                <a:solidFill>
                  <a:schemeClr val="hlink"/>
                </a:solidFill>
                <a:effectLst/>
                <a:uLnTx/>
                <a:uFillTx/>
                <a:latin typeface="Arial" panose="020B0604020202020204" pitchFamily="34" charset="0"/>
                <a:ea typeface="宋体" panose="02010600030101010101" pitchFamily="2" charset="-122"/>
                <a:cs typeface="+mn-cs"/>
              </a:rPr>
              <a:t>         </a:t>
            </a:r>
          </a:p>
          <a:p>
            <a:pPr marL="609600" marR="0" lvl="0" indent="-609600" algn="l" defTabSz="914400" rtl="0" eaLnBrk="1" fontAlgn="base" latinLnBrk="0" hangingPunct="1">
              <a:lnSpc>
                <a:spcPct val="90000"/>
              </a:lnSpc>
              <a:spcBef>
                <a:spcPct val="20000"/>
              </a:spcBef>
              <a:spcAft>
                <a:spcPct val="0"/>
              </a:spcAft>
              <a:buClrTx/>
              <a:buSzTx/>
              <a:buFontTx/>
              <a:buNone/>
              <a:defRPr/>
            </a:pPr>
            <a:r>
              <a:rPr kumimoji="0" lang="zh-CN" altLang="en-US" sz="1800" b="0" i="0" u="none" strike="noStrike" kern="120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cs typeface="+mn-cs"/>
              </a:rPr>
              <a:t> </a:t>
            </a:r>
          </a:p>
          <a:p>
            <a:pPr marL="609600" marR="0" lvl="0" indent="-609600" algn="l" defTabSz="914400" rtl="0" eaLnBrk="1" fontAlgn="base" latinLnBrk="0" hangingPunct="1">
              <a:lnSpc>
                <a:spcPct val="90000"/>
              </a:lnSpc>
              <a:spcBef>
                <a:spcPct val="20000"/>
              </a:spcBef>
              <a:spcAft>
                <a:spcPct val="0"/>
              </a:spcAft>
              <a:buClr>
                <a:schemeClr val="tx2"/>
              </a:buClr>
              <a:buSzPct val="120000"/>
              <a:buFont typeface="Wingdings" panose="05000000000000000000" pitchFamily="2" charset="2"/>
              <a:buChar char="•"/>
              <a:defRPr/>
            </a:pPr>
            <a:endParaRPr kumimoji="0" lang="en-US" altLang="zh-CN" sz="20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19" name="标题 5"/>
          <p:cNvSpPr>
            <a:spLocks noGrp="1"/>
          </p:cNvSpPr>
          <p:nvPr>
            <p:ph type="title"/>
          </p:nvPr>
        </p:nvSpPr>
        <p:spPr/>
        <p:txBody>
          <a:bodyPr vert="horz" wrap="square" lIns="91440" tIns="45720" rIns="91440" bIns="45720" anchor="ctr"/>
          <a:lstStyle/>
          <a:p>
            <a:pPr>
              <a:buNone/>
            </a:pPr>
            <a:r>
              <a:rPr lang="en-US" altLang="zh-CN" dirty="0"/>
              <a:t>PCR </a:t>
            </a:r>
            <a:r>
              <a:rPr lang="zh-CN" altLang="en-US" b="1" dirty="0"/>
              <a:t>反应组分</a:t>
            </a:r>
          </a:p>
        </p:txBody>
      </p:sp>
      <p:graphicFrame>
        <p:nvGraphicFramePr>
          <p:cNvPr id="3" name="表格 2"/>
          <p:cNvGraphicFramePr/>
          <p:nvPr>
            <p:custDataLst>
              <p:tags r:id="rId1"/>
            </p:custDataLst>
          </p:nvPr>
        </p:nvGraphicFramePr>
        <p:xfrm>
          <a:off x="1084580" y="1469390"/>
          <a:ext cx="5149850" cy="3771900"/>
        </p:xfrm>
        <a:graphic>
          <a:graphicData uri="http://schemas.openxmlformats.org/drawingml/2006/table">
            <a:tbl>
              <a:tblPr firstRow="1" bandRow="1">
                <a:tableStyleId>{5C22544A-7EE6-4342-B048-85BDC9FD1C3A}</a:tableStyleId>
              </a:tblPr>
              <a:tblGrid>
                <a:gridCol w="2527935">
                  <a:extLst>
                    <a:ext uri="{9D8B030D-6E8A-4147-A177-3AD203B41FA5}">
                      <a16:colId xmlns:a16="http://schemas.microsoft.com/office/drawing/2014/main" val="20000"/>
                    </a:ext>
                  </a:extLst>
                </a:gridCol>
                <a:gridCol w="2621915">
                  <a:extLst>
                    <a:ext uri="{9D8B030D-6E8A-4147-A177-3AD203B41FA5}">
                      <a16:colId xmlns:a16="http://schemas.microsoft.com/office/drawing/2014/main" val="20001"/>
                    </a:ext>
                  </a:extLst>
                </a:gridCol>
              </a:tblGrid>
              <a:tr h="571500">
                <a:tc>
                  <a:txBody>
                    <a:bodyPr/>
                    <a:lstStyle/>
                    <a:p>
                      <a:pPr algn="ctr">
                        <a:buNone/>
                      </a:pPr>
                      <a:r>
                        <a:rPr lang="zh-CN" altLang="en-US" sz="240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反应组分</a:t>
                      </a:r>
                    </a:p>
                  </a:txBody>
                  <a:tcPr/>
                </a:tc>
                <a:tc>
                  <a:txBody>
                    <a:bodyPr/>
                    <a:lstStyle/>
                    <a:p>
                      <a:pPr algn="ctr">
                        <a:buNone/>
                      </a:pPr>
                      <a:r>
                        <a:rPr lang="zh-CN" altLang="en-US" sz="240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 用量（</a:t>
                      </a:r>
                      <a:r>
                        <a:rPr lang="en-US" altLang="zh-CN" sz="240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µL</a:t>
                      </a:r>
                      <a:r>
                        <a:rPr lang="zh-CN" altLang="en-US" sz="240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a:t>
                      </a:r>
                    </a:p>
                  </a:txBody>
                  <a:tcPr/>
                </a:tc>
                <a:extLst>
                  <a:ext uri="{0D108BD9-81ED-4DB2-BD59-A6C34878D82A}">
                    <a16:rowId xmlns:a16="http://schemas.microsoft.com/office/drawing/2014/main" val="10000"/>
                  </a:ext>
                </a:extLst>
              </a:tr>
              <a:tr h="381000">
                <a:tc>
                  <a:txBody>
                    <a:bodyPr/>
                    <a:lstStyle/>
                    <a:p>
                      <a:pP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ddH2O</a:t>
                      </a:r>
                    </a:p>
                  </a:txBody>
                  <a:tcPr/>
                </a:tc>
                <a:tc>
                  <a:txBody>
                    <a:bodyPr/>
                    <a:lstStyle/>
                    <a:p>
                      <a:pPr algn="ct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7.5</a:t>
                      </a:r>
                    </a:p>
                  </a:txBody>
                  <a:tcPr/>
                </a:tc>
                <a:extLst>
                  <a:ext uri="{0D108BD9-81ED-4DB2-BD59-A6C34878D82A}">
                    <a16:rowId xmlns:a16="http://schemas.microsoft.com/office/drawing/2014/main" val="10001"/>
                  </a:ext>
                </a:extLst>
              </a:tr>
              <a:tr h="381000">
                <a:tc>
                  <a:txBody>
                    <a:bodyPr/>
                    <a:lstStyle/>
                    <a:p>
                      <a:pP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10xbuffer</a:t>
                      </a:r>
                    </a:p>
                  </a:txBody>
                  <a:tcPr/>
                </a:tc>
                <a:tc>
                  <a:txBody>
                    <a:bodyPr/>
                    <a:lstStyle/>
                    <a:p>
                      <a:pPr algn="ct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1.5 </a:t>
                      </a:r>
                    </a:p>
                  </a:txBody>
                  <a:tcPr/>
                </a:tc>
                <a:extLst>
                  <a:ext uri="{0D108BD9-81ED-4DB2-BD59-A6C34878D82A}">
                    <a16:rowId xmlns:a16="http://schemas.microsoft.com/office/drawing/2014/main" val="10002"/>
                  </a:ext>
                </a:extLst>
              </a:tr>
              <a:tr h="457200">
                <a:tc>
                  <a:txBody>
                    <a:bodyPr/>
                    <a:lstStyle/>
                    <a:p>
                      <a:pP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dNTPs 2.5 mM</a:t>
                      </a:r>
                    </a:p>
                  </a:txBody>
                  <a:tcPr/>
                </a:tc>
                <a:tc>
                  <a:txBody>
                    <a:bodyPr/>
                    <a:lstStyle/>
                    <a:p>
                      <a:pPr algn="ct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1.5</a:t>
                      </a:r>
                    </a:p>
                  </a:txBody>
                  <a:tcPr/>
                </a:tc>
                <a:extLst>
                  <a:ext uri="{0D108BD9-81ED-4DB2-BD59-A6C34878D82A}">
                    <a16:rowId xmlns:a16="http://schemas.microsoft.com/office/drawing/2014/main" val="10003"/>
                  </a:ext>
                </a:extLst>
              </a:tr>
              <a:tr h="381000">
                <a:tc>
                  <a:txBody>
                    <a:bodyPr/>
                    <a:lstStyle/>
                    <a:p>
                      <a:pP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P1 2.5 µM</a:t>
                      </a:r>
                    </a:p>
                  </a:txBody>
                  <a:tcPr/>
                </a:tc>
                <a:tc>
                  <a:txBody>
                    <a:bodyPr/>
                    <a:lstStyle/>
                    <a:p>
                      <a:pPr algn="ct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1.5</a:t>
                      </a:r>
                    </a:p>
                  </a:txBody>
                  <a:tcPr/>
                </a:tc>
                <a:extLst>
                  <a:ext uri="{0D108BD9-81ED-4DB2-BD59-A6C34878D82A}">
                    <a16:rowId xmlns:a16="http://schemas.microsoft.com/office/drawing/2014/main" val="10004"/>
                  </a:ext>
                </a:extLst>
              </a:tr>
              <a:tr h="381000">
                <a:tc>
                  <a:txBody>
                    <a:bodyPr/>
                    <a:lstStyle/>
                    <a:p>
                      <a:pP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P2 2.5 µM</a:t>
                      </a:r>
                    </a:p>
                  </a:txBody>
                  <a:tcPr/>
                </a:tc>
                <a:tc>
                  <a:txBody>
                    <a:bodyPr/>
                    <a:lstStyle/>
                    <a:p>
                      <a:pPr algn="ct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1.5</a:t>
                      </a:r>
                    </a:p>
                  </a:txBody>
                  <a:tcPr/>
                </a:tc>
                <a:extLst>
                  <a:ext uri="{0D108BD9-81ED-4DB2-BD59-A6C34878D82A}">
                    <a16:rowId xmlns:a16="http://schemas.microsoft.com/office/drawing/2014/main" val="10005"/>
                  </a:ext>
                </a:extLst>
              </a:tr>
              <a:tr h="381000">
                <a:tc>
                  <a:txBody>
                    <a:bodyPr/>
                    <a:lstStyle/>
                    <a:p>
                      <a:pP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Taq</a:t>
                      </a:r>
                      <a:r>
                        <a:rPr lang="zh-CN" altLang="en-US" sz="2400" b="1">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酶 </a:t>
                      </a: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(5U/µL</a:t>
                      </a:r>
                      <a:r>
                        <a:rPr lang="zh-CN" altLang="en-US" sz="2400" b="1">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a:t>
                      </a:r>
                    </a:p>
                  </a:txBody>
                  <a:tcPr/>
                </a:tc>
                <a:tc>
                  <a:txBody>
                    <a:bodyPr/>
                    <a:lstStyle/>
                    <a:p>
                      <a:pPr algn="ctr">
                        <a:buNone/>
                      </a:pPr>
                      <a:r>
                        <a:rPr lang="zh-CN" altLang="en-US"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 </a:t>
                      </a: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0.5</a:t>
                      </a:r>
                    </a:p>
                  </a:txBody>
                  <a:tcPr/>
                </a:tc>
                <a:extLst>
                  <a:ext uri="{0D108BD9-81ED-4DB2-BD59-A6C34878D82A}">
                    <a16:rowId xmlns:a16="http://schemas.microsoft.com/office/drawing/2014/main" val="10006"/>
                  </a:ext>
                </a:extLst>
              </a:tr>
              <a:tr h="381000">
                <a:tc>
                  <a:txBody>
                    <a:bodyPr/>
                    <a:lstStyle/>
                    <a:p>
                      <a:pPr>
                        <a:buNone/>
                      </a:pPr>
                      <a:r>
                        <a:rPr lang="en-US" altLang="zh-CN" sz="2400" b="1">
                          <a:solidFill>
                            <a:srgbClr val="FF0000"/>
                          </a:solidFill>
                          <a:latin typeface="黑体" panose="02010609060101010101" pitchFamily="49" charset="-122"/>
                          <a:ea typeface="黑体" panose="02010609060101010101" pitchFamily="49" charset="-122"/>
                          <a:sym typeface="+mn-ea"/>
                        </a:rPr>
                        <a:t>Template DNA</a:t>
                      </a:r>
                      <a:r>
                        <a:rPr lang="zh-CN" altLang="en-US" sz="2400" b="1">
                          <a:solidFill>
                            <a:srgbClr val="FF0000"/>
                          </a:solidFill>
                          <a:latin typeface="黑体" panose="02010609060101010101" pitchFamily="49" charset="-122"/>
                          <a:ea typeface="黑体" panose="02010609060101010101" pitchFamily="49" charset="-122"/>
                          <a:sym typeface="+mn-ea"/>
                        </a:rPr>
                        <a:t>*</a:t>
                      </a:r>
                    </a:p>
                  </a:txBody>
                  <a:tcPr/>
                </a:tc>
                <a:tc>
                  <a:txBody>
                    <a:bodyPr/>
                    <a:lstStyle/>
                    <a:p>
                      <a:pPr algn="ct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1</a:t>
                      </a:r>
                    </a:p>
                  </a:txBody>
                  <a:tcPr/>
                </a:tc>
                <a:extLst>
                  <a:ext uri="{0D108BD9-81ED-4DB2-BD59-A6C34878D82A}">
                    <a16:rowId xmlns:a16="http://schemas.microsoft.com/office/drawing/2014/main" val="10007"/>
                  </a:ext>
                </a:extLst>
              </a:tr>
            </a:tbl>
          </a:graphicData>
        </a:graphic>
      </p:graphicFrame>
      <p:sp>
        <p:nvSpPr>
          <p:cNvPr id="5" name="右大括号 4"/>
          <p:cNvSpPr/>
          <p:nvPr/>
        </p:nvSpPr>
        <p:spPr>
          <a:xfrm>
            <a:off x="6234430" y="2305050"/>
            <a:ext cx="304800" cy="2362200"/>
          </a:xfrm>
          <a:prstGeom prst="rightBrace">
            <a:avLst/>
          </a:prstGeom>
          <a:noFill/>
          <a:ln w="38100" cmpd="sng">
            <a:solidFill>
              <a:srgbClr val="FF0000"/>
            </a:solidFill>
            <a:prstDash val="solid"/>
          </a:ln>
          <a:extLst>
            <a:ext uri="{909E8E84-426E-40DD-AFC4-6F175D3DCCD1}">
              <a14:hiddenFill xmlns:a14="http://schemas.microsoft.com/office/drawing/2010/main">
                <a:solidFill>
                  <a:srgbClr val="0070C0"/>
                </a:solidFill>
              </a14:hiddenFill>
            </a:ext>
          </a:ex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6615430" y="3071495"/>
            <a:ext cx="1943100" cy="829945"/>
          </a:xfrm>
          <a:prstGeom prst="rect">
            <a:avLst/>
          </a:prstGeom>
          <a:solidFill>
            <a:schemeClr val="accent5"/>
          </a:solidFill>
          <a:ln w="31750">
            <a:solidFill>
              <a:schemeClr val="accent6"/>
            </a:solidFill>
          </a:ln>
        </p:spPr>
        <p:txBody>
          <a:bodyPr wrap="square" rtlCol="0">
            <a:spAutoFit/>
          </a:bodyPr>
          <a:lstStyle/>
          <a:p>
            <a:pPr algn="ct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MasterMix</a:t>
            </a:r>
          </a:p>
          <a:p>
            <a:pPr algn="ctr">
              <a:buNone/>
            </a:pP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rPr>
              <a:t>14 </a:t>
            </a:r>
            <a:r>
              <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µL</a:t>
            </a:r>
            <a:endParaRPr lang="en-US" altLang="zh-CN" sz="2400" b="1">
              <a:gradFill>
                <a:gsLst>
                  <a:gs pos="0">
                    <a:srgbClr val="012D86"/>
                  </a:gs>
                  <a:gs pos="100000">
                    <a:srgbClr val="0E2557"/>
                  </a:gs>
                </a:gsLst>
                <a:lin scaled="0"/>
              </a:gradFill>
              <a:latin typeface="黑体" panose="02010609060101010101" pitchFamily="49" charset="-122"/>
              <a:ea typeface="黑体" panose="02010609060101010101" pitchFamily="49" charset="-122"/>
              <a:sym typeface="+mn-ea"/>
            </a:endParaRPr>
          </a:p>
        </p:txBody>
      </p:sp>
      <p:sp>
        <p:nvSpPr>
          <p:cNvPr id="2" name="内容占位符 1"/>
          <p:cNvSpPr>
            <a:spLocks noGrp="1"/>
          </p:cNvSpPr>
          <p:nvPr>
            <p:ph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 PCR</a:t>
            </a:r>
            <a:r>
              <a:rPr lang="zh-CN" altLang="en-US"/>
              <a:t>循环扩增</a:t>
            </a:r>
          </a:p>
        </p:txBody>
      </p:sp>
      <p:sp>
        <p:nvSpPr>
          <p:cNvPr id="3" name="内容占位符 2"/>
          <p:cNvSpPr>
            <a:spLocks noGrp="1"/>
          </p:cNvSpPr>
          <p:nvPr>
            <p:ph idx="1"/>
          </p:nvPr>
        </p:nvSpPr>
        <p:spPr/>
        <p:txBody>
          <a:bodyPr/>
          <a:lstStyle/>
          <a:p>
            <a:pPr marL="0" indent="0">
              <a:spcBef>
                <a:spcPct val="20000"/>
              </a:spcBef>
              <a:buClr>
                <a:schemeClr val="tx1"/>
              </a:buClr>
              <a:buNone/>
            </a:pPr>
            <a:r>
              <a:rPr lang="zh-CN" altLang="en-US"/>
              <a:t>按下述程序进行扩增</a:t>
            </a:r>
          </a:p>
          <a:p>
            <a:pPr marL="0" indent="0">
              <a:spcBef>
                <a:spcPct val="20000"/>
              </a:spcBef>
              <a:buClr>
                <a:schemeClr val="tx1"/>
              </a:buClr>
              <a:buNone/>
            </a:pPr>
            <a:r>
              <a:rPr lang="zh-CN" altLang="en-US"/>
              <a:t>    </a:t>
            </a:r>
            <a:r>
              <a:rPr lang="en-US" altLang="zh-CN" dirty="0">
                <a:latin typeface="Arial" panose="020B0604020202020204" pitchFamily="34" charset="0"/>
                <a:sym typeface="+mn-ea"/>
              </a:rPr>
              <a:t>94</a:t>
            </a:r>
            <a:r>
              <a:rPr lang="en-US" altLang="zh-CN" dirty="0">
                <a:latin typeface="宋体" panose="02010600030101010101" pitchFamily="2" charset="-122"/>
                <a:sym typeface="+mn-ea"/>
              </a:rPr>
              <a:t>℃</a:t>
            </a:r>
            <a:r>
              <a:rPr lang="en-US" altLang="zh-CN" dirty="0">
                <a:latin typeface="Arial" panose="020B0604020202020204" pitchFamily="34" charset="0"/>
                <a:sym typeface="+mn-ea"/>
              </a:rPr>
              <a:t>      </a:t>
            </a:r>
            <a:r>
              <a:rPr lang="zh-CN" altLang="en-US" dirty="0">
                <a:latin typeface="Arial" panose="020B0604020202020204" pitchFamily="34" charset="0"/>
                <a:sym typeface="+mn-ea"/>
              </a:rPr>
              <a:t>预变性    </a:t>
            </a:r>
            <a:r>
              <a:rPr lang="en-US" altLang="zh-CN" dirty="0">
                <a:latin typeface="Arial" panose="020B0604020202020204" pitchFamily="34" charset="0"/>
                <a:sym typeface="+mn-ea"/>
              </a:rPr>
              <a:t>5  min</a:t>
            </a:r>
            <a:endParaRPr lang="en-US" altLang="zh-CN" b="1" dirty="0">
              <a:latin typeface="Arial" panose="020B0604020202020204" pitchFamily="34" charset="0"/>
            </a:endParaRPr>
          </a:p>
          <a:p>
            <a:pPr marL="0" indent="0">
              <a:spcBef>
                <a:spcPct val="20000"/>
              </a:spcBef>
              <a:buNone/>
            </a:pPr>
            <a:r>
              <a:rPr lang="en-US" altLang="zh-CN" dirty="0">
                <a:latin typeface="Arial" panose="020B0604020202020204" pitchFamily="34" charset="0"/>
                <a:sym typeface="+mn-ea"/>
              </a:rPr>
              <a:t>    94 </a:t>
            </a:r>
            <a:r>
              <a:rPr lang="en-US" altLang="zh-CN" dirty="0">
                <a:latin typeface="宋体" panose="02010600030101010101" pitchFamily="2" charset="-122"/>
                <a:sym typeface="+mn-ea"/>
              </a:rPr>
              <a:t>℃</a:t>
            </a:r>
            <a:r>
              <a:rPr lang="en-US" altLang="zh-CN" dirty="0">
                <a:latin typeface="Arial" panose="020B0604020202020204" pitchFamily="34" charset="0"/>
                <a:sym typeface="+mn-ea"/>
              </a:rPr>
              <a:t>     </a:t>
            </a:r>
            <a:r>
              <a:rPr lang="zh-CN" altLang="en-US" dirty="0">
                <a:latin typeface="Arial" panose="020B0604020202020204" pitchFamily="34" charset="0"/>
                <a:sym typeface="+mn-ea"/>
              </a:rPr>
              <a:t>变性       </a:t>
            </a:r>
            <a:r>
              <a:rPr lang="en-US" altLang="zh-CN" dirty="0">
                <a:latin typeface="Arial" panose="020B0604020202020204" pitchFamily="34" charset="0"/>
                <a:sym typeface="+mn-ea"/>
              </a:rPr>
              <a:t>45 sec </a:t>
            </a:r>
            <a:endParaRPr lang="en-US" altLang="zh-CN" b="1" dirty="0">
              <a:latin typeface="Arial" panose="020B0604020202020204" pitchFamily="34" charset="0"/>
            </a:endParaRPr>
          </a:p>
          <a:p>
            <a:pPr marL="0" indent="0">
              <a:spcBef>
                <a:spcPct val="20000"/>
              </a:spcBef>
              <a:buNone/>
            </a:pPr>
            <a:r>
              <a:rPr lang="en-US" altLang="zh-CN" dirty="0">
                <a:latin typeface="Arial" panose="020B0604020202020204" pitchFamily="34" charset="0"/>
                <a:sym typeface="+mn-ea"/>
              </a:rPr>
              <a:t>    55 </a:t>
            </a:r>
            <a:r>
              <a:rPr lang="en-US" altLang="zh-CN" dirty="0">
                <a:latin typeface="宋体" panose="02010600030101010101" pitchFamily="2" charset="-122"/>
                <a:sym typeface="+mn-ea"/>
              </a:rPr>
              <a:t>℃</a:t>
            </a:r>
            <a:r>
              <a:rPr lang="en-US" altLang="zh-CN" dirty="0">
                <a:latin typeface="Arial" panose="020B0604020202020204" pitchFamily="34" charset="0"/>
                <a:sym typeface="+mn-ea"/>
              </a:rPr>
              <a:t>     </a:t>
            </a:r>
            <a:r>
              <a:rPr lang="zh-CN" altLang="en-US" dirty="0">
                <a:latin typeface="Arial" panose="020B0604020202020204" pitchFamily="34" charset="0"/>
                <a:sym typeface="+mn-ea"/>
              </a:rPr>
              <a:t>退火       </a:t>
            </a:r>
            <a:r>
              <a:rPr lang="en-US" altLang="zh-CN" dirty="0">
                <a:latin typeface="Arial" panose="020B0604020202020204" pitchFamily="34" charset="0"/>
                <a:sym typeface="+mn-ea"/>
              </a:rPr>
              <a:t>45 sec</a:t>
            </a:r>
            <a:endParaRPr lang="en-US" altLang="zh-CN" b="1" dirty="0">
              <a:latin typeface="Arial" panose="020B0604020202020204" pitchFamily="34" charset="0"/>
            </a:endParaRPr>
          </a:p>
          <a:p>
            <a:pPr marL="0" indent="0">
              <a:spcBef>
                <a:spcPct val="20000"/>
              </a:spcBef>
              <a:buNone/>
            </a:pPr>
            <a:r>
              <a:rPr lang="en-US" altLang="zh-CN" dirty="0">
                <a:latin typeface="Arial" panose="020B0604020202020204" pitchFamily="34" charset="0"/>
                <a:sym typeface="+mn-ea"/>
              </a:rPr>
              <a:t>    72 </a:t>
            </a:r>
            <a:r>
              <a:rPr lang="en-US" altLang="zh-CN" dirty="0">
                <a:latin typeface="宋体" panose="02010600030101010101" pitchFamily="2" charset="-122"/>
                <a:sym typeface="+mn-ea"/>
              </a:rPr>
              <a:t>℃</a:t>
            </a:r>
            <a:r>
              <a:rPr lang="en-US" altLang="zh-CN" dirty="0">
                <a:latin typeface="Arial" panose="020B0604020202020204" pitchFamily="34" charset="0"/>
                <a:sym typeface="+mn-ea"/>
              </a:rPr>
              <a:t>     </a:t>
            </a:r>
            <a:r>
              <a:rPr lang="zh-CN" altLang="en-US" dirty="0">
                <a:latin typeface="Arial" panose="020B0604020202020204" pitchFamily="34" charset="0"/>
                <a:sym typeface="+mn-ea"/>
              </a:rPr>
              <a:t>延伸       </a:t>
            </a:r>
            <a:r>
              <a:rPr lang="en-US" altLang="zh-CN" dirty="0">
                <a:latin typeface="Arial" panose="020B0604020202020204" pitchFamily="34" charset="0"/>
                <a:sym typeface="+mn-ea"/>
              </a:rPr>
              <a:t>60 sec</a:t>
            </a:r>
            <a:endParaRPr lang="en-US" altLang="zh-CN" b="1" dirty="0">
              <a:latin typeface="Arial" panose="020B0604020202020204" pitchFamily="34" charset="0"/>
            </a:endParaRPr>
          </a:p>
          <a:p>
            <a:pPr marL="0" indent="0">
              <a:spcBef>
                <a:spcPct val="20000"/>
              </a:spcBef>
              <a:buNone/>
            </a:pPr>
            <a:r>
              <a:rPr lang="en-US" altLang="zh-CN" dirty="0">
                <a:latin typeface="Arial" panose="020B0604020202020204" pitchFamily="34" charset="0"/>
                <a:sym typeface="+mn-ea"/>
              </a:rPr>
              <a:t>    72 </a:t>
            </a:r>
            <a:r>
              <a:rPr lang="en-US" altLang="zh-CN" dirty="0">
                <a:latin typeface="宋体" panose="02010600030101010101" pitchFamily="2" charset="-122"/>
                <a:sym typeface="+mn-ea"/>
              </a:rPr>
              <a:t>℃</a:t>
            </a:r>
            <a:r>
              <a:rPr lang="en-US" altLang="zh-CN" dirty="0">
                <a:latin typeface="Arial" panose="020B0604020202020204" pitchFamily="34" charset="0"/>
                <a:sym typeface="+mn-ea"/>
              </a:rPr>
              <a:t>     </a:t>
            </a:r>
            <a:r>
              <a:rPr lang="zh-CN" altLang="en-US" dirty="0">
                <a:latin typeface="Arial" panose="020B0604020202020204" pitchFamily="34" charset="0"/>
                <a:sym typeface="+mn-ea"/>
              </a:rPr>
              <a:t>延伸       </a:t>
            </a:r>
            <a:r>
              <a:rPr lang="en-US" altLang="zh-CN" dirty="0">
                <a:latin typeface="Arial" panose="020B0604020202020204" pitchFamily="34" charset="0"/>
                <a:sym typeface="+mn-ea"/>
              </a:rPr>
              <a:t>5  min      </a:t>
            </a:r>
            <a:endParaRPr lang="en-US" altLang="zh-CN" dirty="0">
              <a:latin typeface="Arial" panose="020B0604020202020204" pitchFamily="34" charset="0"/>
            </a:endParaRPr>
          </a:p>
          <a:p>
            <a:endParaRPr kumimoji="0" lang="en-US" altLang="zh-CN" b="1" i="0" u="none" strike="noStrike" kern="1200" cap="none" spc="0" normalizeH="0" baseline="0" dirty="0">
              <a:uFillTx/>
              <a:latin typeface="Arial" panose="020B0604020202020204" pitchFamily="34" charset="0"/>
              <a:cs typeface="+mn-cs"/>
            </a:endParaRPr>
          </a:p>
        </p:txBody>
      </p:sp>
      <p:sp>
        <p:nvSpPr>
          <p:cNvPr id="10242" name="Rectangle 5"/>
          <p:cNvSpPr/>
          <p:nvPr/>
        </p:nvSpPr>
        <p:spPr>
          <a:xfrm>
            <a:off x="669925" y="152400"/>
            <a:ext cx="7775575" cy="565150"/>
          </a:xfrm>
          <a:prstGeom prst="rect">
            <a:avLst/>
          </a:prstGeom>
          <a:noFill/>
          <a:ln w="9525">
            <a:noFill/>
          </a:ln>
        </p:spPr>
        <p:txBody>
          <a:bodyPr>
            <a:spAutoFit/>
          </a:bodyPr>
          <a:lstStyle/>
          <a:p>
            <a:pPr>
              <a:lnSpc>
                <a:spcPct val="110000"/>
              </a:lnSpc>
            </a:pPr>
            <a:endParaRPr lang="zh-CN" altLang="en-US" sz="2800" b="1" dirty="0">
              <a:solidFill>
                <a:srgbClr val="FF0000"/>
              </a:solidFill>
              <a:latin typeface="Times New Roman" panose="02020603050405020304" pitchFamily="18" charset="0"/>
            </a:endParaRPr>
          </a:p>
        </p:txBody>
      </p:sp>
      <p:grpSp>
        <p:nvGrpSpPr>
          <p:cNvPr id="10243" name="Group 9"/>
          <p:cNvGrpSpPr/>
          <p:nvPr/>
        </p:nvGrpSpPr>
        <p:grpSpPr>
          <a:xfrm>
            <a:off x="85090" y="1591310"/>
            <a:ext cx="7897813" cy="3962400"/>
            <a:chOff x="384" y="1008"/>
            <a:chExt cx="4975" cy="2496"/>
          </a:xfrm>
        </p:grpSpPr>
        <p:grpSp>
          <p:nvGrpSpPr>
            <p:cNvPr id="10246" name="Group 8"/>
            <p:cNvGrpSpPr/>
            <p:nvPr/>
          </p:nvGrpSpPr>
          <p:grpSpPr>
            <a:xfrm>
              <a:off x="384" y="1008"/>
              <a:ext cx="4975" cy="2496"/>
              <a:chOff x="553" y="1104"/>
              <a:chExt cx="4975" cy="2496"/>
            </a:xfrm>
          </p:grpSpPr>
          <p:sp>
            <p:nvSpPr>
              <p:cNvPr id="10248" name="Rectangle 4"/>
              <p:cNvSpPr/>
              <p:nvPr/>
            </p:nvSpPr>
            <p:spPr>
              <a:xfrm>
                <a:off x="553" y="1104"/>
                <a:ext cx="4655" cy="2496"/>
              </a:xfrm>
              <a:prstGeom prst="rect">
                <a:avLst/>
              </a:prstGeom>
              <a:noFill/>
              <a:ln w="9525">
                <a:noFill/>
              </a:ln>
            </p:spPr>
            <p:txBody>
              <a:bodyPr/>
              <a:lstStyle/>
              <a:p>
                <a:pPr marL="609600" indent="-609600">
                  <a:spcBef>
                    <a:spcPct val="20000"/>
                  </a:spcBef>
                  <a:buClr>
                    <a:schemeClr val="tx1"/>
                  </a:buClr>
                </a:pPr>
                <a:r>
                  <a:rPr lang="en-US" altLang="zh-CN" sz="3600" b="1" dirty="0">
                    <a:latin typeface="Arial" panose="020B0604020202020204" pitchFamily="34" charset="0"/>
                  </a:rPr>
                  <a:t> </a:t>
                </a:r>
                <a:endParaRPr kumimoji="0" lang="zh-CN" altLang="en-US" sz="3600" b="1" i="0" u="none" strike="noStrike" kern="1200" cap="none" spc="0" normalizeH="0" baseline="0" noProof="0" dirty="0">
                  <a:ln>
                    <a:noFill/>
                  </a:ln>
                  <a:solidFill>
                    <a:srgbClr val="000000"/>
                  </a:solidFill>
                  <a:effectLst/>
                  <a:uLnTx/>
                  <a:uFillTx/>
                  <a:latin typeface="+mn-lt"/>
                  <a:ea typeface="+mn-ea"/>
                  <a:cs typeface="+mn-cs"/>
                </a:endParaRPr>
              </a:p>
              <a:p>
                <a:pPr marL="609600" indent="-609600">
                  <a:spcBef>
                    <a:spcPct val="20000"/>
                  </a:spcBef>
                  <a:buClr>
                    <a:schemeClr val="tx1"/>
                  </a:buClr>
                </a:pPr>
                <a:r>
                  <a:rPr lang="en-US" altLang="zh-CN" sz="3600" b="1" dirty="0">
                    <a:latin typeface="Arial" panose="020B0604020202020204" pitchFamily="34" charset="0"/>
                  </a:rPr>
                  <a:t>   </a:t>
                </a:r>
                <a:endParaRPr lang="en-US" altLang="zh-CN" sz="3600" dirty="0">
                  <a:latin typeface="Arial" panose="020B0604020202020204" pitchFamily="34" charset="0"/>
                </a:endParaRPr>
              </a:p>
            </p:txBody>
          </p:sp>
          <p:sp>
            <p:nvSpPr>
              <p:cNvPr id="10249" name="Text Box 6"/>
              <p:cNvSpPr txBox="1"/>
              <p:nvPr/>
            </p:nvSpPr>
            <p:spPr>
              <a:xfrm>
                <a:off x="4332" y="2172"/>
                <a:ext cx="1196" cy="404"/>
              </a:xfrm>
              <a:prstGeom prst="rect">
                <a:avLst/>
              </a:prstGeom>
              <a:noFill/>
              <a:ln w="9525">
                <a:noFill/>
              </a:ln>
            </p:spPr>
            <p:txBody>
              <a:bodyPr wrap="none">
                <a:spAutoFit/>
              </a:bodyPr>
              <a:lstStyle/>
              <a:p>
                <a:r>
                  <a:rPr lang="en-US" altLang="zh-CN" sz="3600" b="1" dirty="0">
                    <a:solidFill>
                      <a:srgbClr val="FF0000"/>
                    </a:solidFill>
                    <a:latin typeface="Times New Roman" panose="02020603050405020304" pitchFamily="18" charset="0"/>
                  </a:rPr>
                  <a:t>30 cycles</a:t>
                </a:r>
              </a:p>
            </p:txBody>
          </p:sp>
        </p:grpSp>
        <p:sp>
          <p:nvSpPr>
            <p:cNvPr id="10247" name="AutoShape 7"/>
            <p:cNvSpPr/>
            <p:nvPr/>
          </p:nvSpPr>
          <p:spPr>
            <a:xfrm>
              <a:off x="3936" y="1920"/>
              <a:ext cx="144" cy="768"/>
            </a:xfrm>
            <a:prstGeom prst="rightBrace">
              <a:avLst>
                <a:gd name="adj1" fmla="val 44444"/>
                <a:gd name="adj2" fmla="val 50000"/>
              </a:avLst>
            </a:prstGeom>
            <a:noFill/>
            <a:ln w="47625" cap="flat" cmpd="sng">
              <a:solidFill>
                <a:srgbClr val="FF0000"/>
              </a:solidFill>
              <a:prstDash val="solid"/>
              <a:headEnd type="none" w="med" len="med"/>
              <a:tailEnd type="none" w="med" len="med"/>
            </a:ln>
          </p:spPr>
          <p:txBody>
            <a:bodyPr wrap="none" anchor="ctr"/>
            <a:lstStyle/>
            <a:p>
              <a:endParaRPr lang="zh-CN" altLang="en-US" dirty="0">
                <a:latin typeface="Arial" panose="020B0604020202020204"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61278"/>
            <a:ext cx="8229600" cy="1143000"/>
          </a:xfrm>
        </p:spPr>
        <p:txBody>
          <a:bodyPr/>
          <a:lstStyle/>
          <a:p>
            <a:r>
              <a:rPr lang="en-US" altLang="zh-CN" dirty="0">
                <a:latin typeface="宋体" panose="02010600030101010101" pitchFamily="2" charset="-122"/>
                <a:sym typeface="+mn-ea"/>
              </a:rPr>
              <a:t>3.</a:t>
            </a:r>
            <a:r>
              <a:rPr lang="zh-CN" altLang="en-US" dirty="0">
                <a:latin typeface="宋体" panose="02010600030101010101" pitchFamily="2" charset="-122"/>
                <a:sym typeface="+mn-ea"/>
              </a:rPr>
              <a:t>琼脂糖电泳检测</a:t>
            </a:r>
            <a:endParaRPr lang="zh-CN" altLang="en-US" b="1" dirty="0">
              <a:latin typeface="宋体" panose="02010600030101010101" pitchFamily="2" charset="-122"/>
            </a:endParaRPr>
          </a:p>
        </p:txBody>
      </p:sp>
      <p:sp>
        <p:nvSpPr>
          <p:cNvPr id="3" name="内容占位符 2"/>
          <p:cNvSpPr>
            <a:spLocks noGrp="1"/>
          </p:cNvSpPr>
          <p:nvPr>
            <p:ph idx="1"/>
          </p:nvPr>
        </p:nvSpPr>
        <p:spPr>
          <a:xfrm>
            <a:off x="650875" y="1204595"/>
            <a:ext cx="8229600" cy="4525963"/>
          </a:xfrm>
        </p:spPr>
        <p:txBody>
          <a:bodyPr/>
          <a:lstStyle/>
          <a:p>
            <a:pPr marL="36195" indent="0" latinLnBrk="0">
              <a:lnSpc>
                <a:spcPct val="110000"/>
              </a:lnSpc>
              <a:spcBef>
                <a:spcPts val="1200"/>
              </a:spcBef>
              <a:buClr>
                <a:schemeClr val="tx1"/>
              </a:buClr>
              <a:buFont typeface="+mj-ea"/>
              <a:buAutoNum type="circleNumDbPlain"/>
            </a:pPr>
            <a:r>
              <a:rPr lang="zh-CN" altLang="en-US" sz="2400">
                <a:solidFill>
                  <a:srgbClr val="FF0000"/>
                </a:solidFill>
              </a:rPr>
              <a:t>制胶</a:t>
            </a:r>
            <a:r>
              <a:rPr lang="en-US" altLang="zh-CN" sz="2400">
                <a:solidFill>
                  <a:srgbClr val="FF0000"/>
                </a:solidFill>
              </a:rPr>
              <a:t>: </a:t>
            </a:r>
            <a:r>
              <a:rPr lang="zh-CN" altLang="en-US" sz="2400"/>
              <a:t>配置</a:t>
            </a:r>
            <a:r>
              <a:rPr lang="en-US" altLang="zh-CN" sz="2400"/>
              <a:t>25mL 1%</a:t>
            </a:r>
            <a:r>
              <a:rPr lang="zh-CN" altLang="en-US" sz="2400"/>
              <a:t>琼脂糖凝胶</a:t>
            </a:r>
            <a:endParaRPr lang="en-US" altLang="zh-CN" sz="2400"/>
          </a:p>
          <a:p>
            <a:pPr marL="36195" indent="0" latinLnBrk="0">
              <a:lnSpc>
                <a:spcPct val="110000"/>
              </a:lnSpc>
              <a:spcBef>
                <a:spcPts val="1200"/>
              </a:spcBef>
              <a:buClr>
                <a:schemeClr val="tx1"/>
              </a:buClr>
              <a:buFont typeface="+mj-ea"/>
              <a:buNone/>
            </a:pPr>
            <a:r>
              <a:rPr lang="en-US" altLang="zh-CN" sz="2400"/>
              <a:t>     (2</a:t>
            </a:r>
            <a:r>
              <a:rPr lang="zh-CN" altLang="en-US" sz="2400"/>
              <a:t>人配一块胶</a:t>
            </a:r>
            <a:r>
              <a:rPr lang="en-US" altLang="zh-CN" sz="2400"/>
              <a:t>, </a:t>
            </a:r>
            <a:r>
              <a:rPr lang="zh-CN" altLang="en-US" sz="2400"/>
              <a:t>使用</a:t>
            </a:r>
            <a:r>
              <a:rPr lang="en-US" altLang="zh-CN" sz="2400"/>
              <a:t>11</a:t>
            </a:r>
            <a:r>
              <a:rPr lang="zh-CN" altLang="en-US" sz="2400"/>
              <a:t>个小齿的梳子</a:t>
            </a:r>
            <a:r>
              <a:rPr lang="en-US" altLang="zh-CN" sz="2400"/>
              <a:t>)</a:t>
            </a:r>
            <a:r>
              <a:rPr lang="zh-CN" altLang="en-US" sz="2400"/>
              <a:t>。</a:t>
            </a:r>
          </a:p>
          <a:p>
            <a:pPr marL="36195" indent="0" latinLnBrk="0">
              <a:lnSpc>
                <a:spcPct val="110000"/>
              </a:lnSpc>
              <a:spcBef>
                <a:spcPts val="1200"/>
              </a:spcBef>
              <a:buClr>
                <a:schemeClr val="tx1"/>
              </a:buClr>
              <a:buFont typeface="+mj-ea"/>
              <a:buAutoNum type="circleNumDbPlain" startAt="2"/>
            </a:pPr>
            <a:r>
              <a:rPr lang="zh-CN" altLang="en-US" sz="2400">
                <a:solidFill>
                  <a:srgbClr val="FF0000"/>
                </a:solidFill>
              </a:rPr>
              <a:t>上样</a:t>
            </a:r>
            <a:r>
              <a:rPr lang="en-US" altLang="zh-CN" sz="2400">
                <a:solidFill>
                  <a:srgbClr val="FF0000"/>
                </a:solidFill>
              </a:rPr>
              <a:t>: </a:t>
            </a:r>
          </a:p>
          <a:p>
            <a:pPr marL="36195" indent="0" latinLnBrk="0">
              <a:lnSpc>
                <a:spcPct val="110000"/>
              </a:lnSpc>
              <a:spcBef>
                <a:spcPts val="1200"/>
              </a:spcBef>
              <a:buClr>
                <a:schemeClr val="tx1"/>
              </a:buClr>
              <a:buFont typeface="+mj-ea"/>
              <a:buNone/>
            </a:pPr>
            <a:r>
              <a:rPr lang="en-US" altLang="zh-CN" sz="2400">
                <a:solidFill>
                  <a:srgbClr val="FF0000"/>
                </a:solidFill>
              </a:rPr>
              <a:t>     </a:t>
            </a:r>
            <a:r>
              <a:rPr lang="en-US" altLang="zh-CN" sz="2400"/>
              <a:t>5</a:t>
            </a:r>
            <a:r>
              <a:rPr lang="en-US" altLang="zh-CN" sz="2400">
                <a:sym typeface="+mn-ea"/>
              </a:rPr>
              <a:t>µLPCR</a:t>
            </a:r>
            <a:r>
              <a:rPr lang="zh-CN" altLang="en-US" sz="2400">
                <a:sym typeface="+mn-ea"/>
              </a:rPr>
              <a:t>反应产物</a:t>
            </a:r>
            <a:r>
              <a:rPr lang="zh-CN" altLang="en-US" sz="2400" dirty="0">
                <a:solidFill>
                  <a:srgbClr val="FF0000"/>
                </a:solidFill>
                <a:latin typeface="黑体" panose="02010609060101010101" pitchFamily="49" charset="-122"/>
                <a:cs typeface="黑体" panose="02010609060101010101" pitchFamily="49" charset="-122"/>
                <a:sym typeface="Symbol" panose="05050102010706020507" pitchFamily="18" charset="2"/>
              </a:rPr>
              <a:t>加入</a:t>
            </a:r>
            <a:r>
              <a:rPr lang="en-US" altLang="zh-CN" sz="2400" dirty="0">
                <a:solidFill>
                  <a:srgbClr val="FF0000"/>
                </a:solidFill>
                <a:latin typeface="黑体" panose="02010609060101010101" pitchFamily="49" charset="-122"/>
                <a:cs typeface="黑体" panose="02010609060101010101" pitchFamily="49" charset="-122"/>
                <a:sym typeface="Symbol" panose="05050102010706020507" pitchFamily="18" charset="2"/>
              </a:rPr>
              <a:t>1</a:t>
            </a:r>
            <a:r>
              <a:rPr lang="en-US" altLang="zh-CN" sz="2400">
                <a:sym typeface="+mn-ea"/>
              </a:rPr>
              <a:t> </a:t>
            </a:r>
            <a:r>
              <a:rPr lang="en-US" altLang="zh-CN" sz="2400">
                <a:solidFill>
                  <a:srgbClr val="FF0000"/>
                </a:solidFill>
                <a:sym typeface="+mn-ea"/>
              </a:rPr>
              <a:t>µL</a:t>
            </a:r>
            <a:r>
              <a:rPr lang="zh-CN" altLang="en-US" sz="2400" dirty="0">
                <a:solidFill>
                  <a:srgbClr val="FF0000"/>
                </a:solidFill>
                <a:latin typeface="黑体" panose="02010609060101010101" pitchFamily="49" charset="-122"/>
                <a:cs typeface="黑体" panose="02010609060101010101" pitchFamily="49" charset="-122"/>
                <a:sym typeface="+mn-ea"/>
              </a:rPr>
              <a:t>上样缓冲液，</a:t>
            </a:r>
            <a:r>
              <a:rPr lang="zh-CN" altLang="en-US" sz="2400" dirty="0">
                <a:solidFill>
                  <a:srgbClr val="FF0000"/>
                </a:solidFill>
                <a:latin typeface="黑体" panose="02010609060101010101" pitchFamily="49" charset="-122"/>
                <a:cs typeface="黑体" panose="02010609060101010101" pitchFamily="49" charset="-122"/>
                <a:sym typeface="Symbol" panose="05050102010706020507" pitchFamily="18" charset="2"/>
              </a:rPr>
              <a:t>混匀后上样。</a:t>
            </a:r>
          </a:p>
          <a:p>
            <a:pPr marL="36195" indent="0" latinLnBrk="0">
              <a:lnSpc>
                <a:spcPct val="110000"/>
              </a:lnSpc>
              <a:spcBef>
                <a:spcPts val="1200"/>
              </a:spcBef>
              <a:buClr>
                <a:schemeClr val="tx1"/>
              </a:buClr>
              <a:buFont typeface="+mj-ea"/>
              <a:buNone/>
            </a:pPr>
            <a:r>
              <a:rPr lang="zh-CN" altLang="en-US" sz="2400" dirty="0">
                <a:solidFill>
                  <a:srgbClr val="FF0000"/>
                </a:solidFill>
                <a:latin typeface="黑体" panose="02010609060101010101" pitchFamily="49" charset="-122"/>
                <a:cs typeface="黑体" panose="02010609060101010101" pitchFamily="49" charset="-122"/>
                <a:sym typeface="Symbol" panose="05050102010706020507" pitchFamily="18" charset="2"/>
              </a:rPr>
              <a:t>   </a:t>
            </a:r>
            <a:r>
              <a:rPr lang="en-US" altLang="zh-CN" sz="2400" dirty="0">
                <a:solidFill>
                  <a:srgbClr val="FF0000"/>
                </a:solidFill>
                <a:latin typeface="黑体" panose="02010609060101010101" pitchFamily="49" charset="-122"/>
                <a:cs typeface="黑体" panose="02010609060101010101" pitchFamily="49" charset="-122"/>
                <a:sym typeface="Symbol" panose="05050102010706020507" pitchFamily="18" charset="2"/>
              </a:rPr>
              <a:t>Marker 2</a:t>
            </a:r>
            <a:r>
              <a:rPr lang="en-US" altLang="zh-CN" sz="2400">
                <a:sym typeface="+mn-ea"/>
              </a:rPr>
              <a:t> </a:t>
            </a:r>
            <a:r>
              <a:rPr lang="en-US" altLang="zh-CN" sz="2400">
                <a:solidFill>
                  <a:srgbClr val="FF0000"/>
                </a:solidFill>
                <a:sym typeface="+mn-ea"/>
              </a:rPr>
              <a:t>µL</a:t>
            </a:r>
            <a:endParaRPr lang="en-US" altLang="zh-CN" sz="2400">
              <a:solidFill>
                <a:srgbClr val="FF0000"/>
              </a:solidFill>
            </a:endParaRPr>
          </a:p>
          <a:p>
            <a:pPr marL="36195" indent="0" latinLnBrk="0">
              <a:lnSpc>
                <a:spcPct val="70000"/>
              </a:lnSpc>
              <a:spcBef>
                <a:spcPts val="1200"/>
              </a:spcBef>
              <a:buClr>
                <a:schemeClr val="tx1"/>
              </a:buClr>
              <a:buFont typeface="+mj-ea"/>
              <a:buAutoNum type="circleNumDbPlain" startAt="3"/>
            </a:pPr>
            <a:r>
              <a:rPr lang="zh-CN" altLang="en-US" sz="2400">
                <a:solidFill>
                  <a:srgbClr val="FF0000"/>
                </a:solidFill>
              </a:rPr>
              <a:t>电泳</a:t>
            </a:r>
            <a:r>
              <a:rPr lang="en-US" altLang="zh-CN" sz="2400">
                <a:solidFill>
                  <a:srgbClr val="FF0000"/>
                </a:solidFill>
              </a:rPr>
              <a:t>: </a:t>
            </a:r>
          </a:p>
          <a:p>
            <a:pPr marL="36195" indent="0" latinLnBrk="0">
              <a:lnSpc>
                <a:spcPct val="70000"/>
              </a:lnSpc>
              <a:spcBef>
                <a:spcPts val="1200"/>
              </a:spcBef>
              <a:buClr>
                <a:schemeClr val="tx1"/>
              </a:buClr>
              <a:buFont typeface="+mj-ea"/>
              <a:buNone/>
            </a:pPr>
            <a:r>
              <a:rPr lang="en-US" altLang="zh-CN" sz="2400"/>
              <a:t>    120V</a:t>
            </a:r>
            <a:r>
              <a:rPr lang="zh-CN" altLang="en-US" sz="2400"/>
              <a:t>电泳</a:t>
            </a:r>
            <a:r>
              <a:rPr lang="en-US" altLang="zh-CN" sz="2400"/>
              <a:t>30min</a:t>
            </a:r>
            <a:r>
              <a:rPr lang="zh-CN" altLang="en-US" sz="2400"/>
              <a:t>。照相。</a:t>
            </a:r>
          </a:p>
          <a:p>
            <a:pPr marL="36195" indent="0" latinLnBrk="0">
              <a:lnSpc>
                <a:spcPct val="70000"/>
              </a:lnSpc>
              <a:spcBef>
                <a:spcPts val="1200"/>
              </a:spcBef>
              <a:buClr>
                <a:schemeClr val="tx1"/>
              </a:buClr>
              <a:buFont typeface="+mj-ea"/>
              <a:buNone/>
            </a:pPr>
            <a:r>
              <a:rPr lang="zh-CN" altLang="en-US" sz="2400"/>
              <a:t>     根据电泳结果确定挑取的菌落是否为阳性转化子。</a:t>
            </a:r>
          </a:p>
          <a:p>
            <a:pPr marL="36195" indent="0" latinLnBrk="0">
              <a:spcBef>
                <a:spcPts val="1200"/>
              </a:spcBef>
              <a:buNone/>
            </a:pPr>
            <a:endParaRPr lang="zh-CN" altLang="en-US" sz="2400"/>
          </a:p>
        </p:txBody>
      </p:sp>
      <p:sp>
        <p:nvSpPr>
          <p:cNvPr id="38914" name="Rectangle 5"/>
          <p:cNvSpPr/>
          <p:nvPr/>
        </p:nvSpPr>
        <p:spPr>
          <a:xfrm>
            <a:off x="381000" y="381000"/>
            <a:ext cx="3867150" cy="503238"/>
          </a:xfrm>
          <a:prstGeom prst="rect">
            <a:avLst/>
          </a:prstGeom>
          <a:noFill/>
          <a:ln w="9525">
            <a:noFill/>
          </a:ln>
        </p:spPr>
        <p:txBody>
          <a:bodyPr/>
          <a:lstStyle/>
          <a:p>
            <a:pPr marL="609600" indent="-609600">
              <a:lnSpc>
                <a:spcPct val="90000"/>
              </a:lnSpc>
              <a:spcBef>
                <a:spcPct val="20000"/>
              </a:spcBef>
            </a:pPr>
            <a:endParaRPr lang="zh-CN" altLang="en-US" sz="3200" b="1" dirty="0">
              <a:latin typeface="宋体" panose="02010600030101010101" pitchFamily="2" charset="-122"/>
            </a:endParaRPr>
          </a:p>
        </p:txBody>
      </p:sp>
      <p:sp>
        <p:nvSpPr>
          <p:cNvPr id="38915" name="Rectangle 6"/>
          <p:cNvSpPr/>
          <p:nvPr/>
        </p:nvSpPr>
        <p:spPr>
          <a:xfrm>
            <a:off x="387350" y="1066800"/>
            <a:ext cx="8756650" cy="5791200"/>
          </a:xfrm>
          <a:prstGeom prst="rect">
            <a:avLst/>
          </a:prstGeom>
          <a:noFill/>
          <a:ln w="9525">
            <a:noFill/>
          </a:ln>
        </p:spPr>
        <p:txBody>
          <a:bodyPr/>
          <a:lstStyle/>
          <a:p>
            <a:pPr marL="533400" indent="-533400">
              <a:lnSpc>
                <a:spcPct val="110000"/>
              </a:lnSpc>
              <a:spcBef>
                <a:spcPct val="20000"/>
              </a:spcBef>
              <a:buClr>
                <a:schemeClr val="tx1"/>
              </a:buClr>
              <a:buFont typeface="Wingdings" panose="05000000000000000000" pitchFamily="2" charset="2"/>
              <a:buAutoNum type="circleNumDbPlain"/>
            </a:pPr>
            <a:endParaRPr lang="zh-CN" altLang="en-US" sz="2800" b="1" dirty="0">
              <a:latin typeface="宋体" panose="0201060003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3795" y="-317"/>
            <a:ext cx="8229600" cy="1143000"/>
          </a:xfrm>
        </p:spPr>
        <p:txBody>
          <a:bodyPr/>
          <a:lstStyle/>
          <a:p>
            <a:endParaRPr lang="zh-CN" altLang="en-US"/>
          </a:p>
        </p:txBody>
      </p:sp>
      <p:sp>
        <p:nvSpPr>
          <p:cNvPr id="3" name="内容占位符 2"/>
          <p:cNvSpPr>
            <a:spLocks noGrp="1"/>
          </p:cNvSpPr>
          <p:nvPr>
            <p:ph idx="1"/>
          </p:nvPr>
        </p:nvSpPr>
        <p:spPr>
          <a:xfrm>
            <a:off x="759460" y="1484630"/>
            <a:ext cx="7927340" cy="4449445"/>
          </a:xfrm>
        </p:spPr>
        <p:txBody>
          <a:bodyPr/>
          <a:lstStyle/>
          <a:p>
            <a:r>
              <a:rPr lang="zh-CN" altLang="en-US">
                <a:sym typeface="+mn-ea"/>
              </a:rPr>
              <a:t>记录点样顺序</a:t>
            </a:r>
            <a:endParaRPr lang="zh-CN" altLang="en-US"/>
          </a:p>
          <a:p>
            <a:endParaRPr lang="zh-CN" altLang="en-US"/>
          </a:p>
        </p:txBody>
      </p:sp>
      <p:grpSp>
        <p:nvGrpSpPr>
          <p:cNvPr id="5" name="组合 4"/>
          <p:cNvGrpSpPr/>
          <p:nvPr/>
        </p:nvGrpSpPr>
        <p:grpSpPr>
          <a:xfrm>
            <a:off x="608965" y="2133600"/>
            <a:ext cx="7163435" cy="4322445"/>
            <a:chOff x="959" y="3360"/>
            <a:chExt cx="11281" cy="6807"/>
          </a:xfrm>
        </p:grpSpPr>
        <p:sp>
          <p:nvSpPr>
            <p:cNvPr id="39938" name="Rectangle 3"/>
            <p:cNvSpPr/>
            <p:nvPr/>
          </p:nvSpPr>
          <p:spPr>
            <a:xfrm>
              <a:off x="2761" y="3360"/>
              <a:ext cx="8622" cy="5589"/>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grpSp>
          <p:nvGrpSpPr>
            <p:cNvPr id="4" name="组合 3"/>
            <p:cNvGrpSpPr/>
            <p:nvPr/>
          </p:nvGrpSpPr>
          <p:grpSpPr>
            <a:xfrm>
              <a:off x="2160" y="9225"/>
              <a:ext cx="10080" cy="942"/>
              <a:chOff x="2280" y="1920"/>
              <a:chExt cx="10080" cy="942"/>
            </a:xfrm>
          </p:grpSpPr>
          <p:sp>
            <p:nvSpPr>
              <p:cNvPr id="39939" name="Text Box 4"/>
              <p:cNvSpPr txBox="1"/>
              <p:nvPr/>
            </p:nvSpPr>
            <p:spPr>
              <a:xfrm>
                <a:off x="2280" y="1920"/>
                <a:ext cx="1440" cy="822"/>
              </a:xfrm>
              <a:prstGeom prst="rect">
                <a:avLst/>
              </a:prstGeom>
              <a:noFill/>
              <a:ln w="9525">
                <a:noFill/>
              </a:ln>
            </p:spPr>
            <p:txBody>
              <a:bodyPr>
                <a:spAutoFit/>
              </a:bodyPr>
              <a:lstStyle/>
              <a:p>
                <a:pPr>
                  <a:spcBef>
                    <a:spcPct val="50000"/>
                  </a:spcBef>
                </a:pPr>
                <a:r>
                  <a:rPr lang="zh-CN" altLang="en-US" sz="2800" b="1" dirty="0">
                    <a:latin typeface="黑体" panose="02010609060101010101" pitchFamily="49" charset="-122"/>
                    <a:ea typeface="黑体" panose="02010609060101010101" pitchFamily="49" charset="-122"/>
                  </a:rPr>
                  <a:t>负极</a:t>
                </a:r>
              </a:p>
            </p:txBody>
          </p:sp>
          <p:sp>
            <p:nvSpPr>
              <p:cNvPr id="39940" name="Text Box 5"/>
              <p:cNvSpPr txBox="1"/>
              <p:nvPr/>
            </p:nvSpPr>
            <p:spPr>
              <a:xfrm>
                <a:off x="10800" y="2040"/>
                <a:ext cx="1560" cy="822"/>
              </a:xfrm>
              <a:prstGeom prst="rect">
                <a:avLst/>
              </a:prstGeom>
              <a:noFill/>
              <a:ln w="9525">
                <a:noFill/>
              </a:ln>
            </p:spPr>
            <p:txBody>
              <a:bodyPr>
                <a:spAutoFit/>
              </a:bodyPr>
              <a:lstStyle/>
              <a:p>
                <a:pPr>
                  <a:spcBef>
                    <a:spcPct val="50000"/>
                  </a:spcBef>
                </a:pPr>
                <a:r>
                  <a:rPr lang="zh-CN" altLang="en-US" sz="2800" b="1" dirty="0">
                    <a:solidFill>
                      <a:srgbClr val="FF0000"/>
                    </a:solidFill>
                    <a:latin typeface="黑体" panose="02010609060101010101" pitchFamily="49" charset="-122"/>
                    <a:ea typeface="黑体" panose="02010609060101010101" pitchFamily="49" charset="-122"/>
                  </a:rPr>
                  <a:t>正极</a:t>
                </a:r>
              </a:p>
            </p:txBody>
          </p:sp>
          <p:sp>
            <p:nvSpPr>
              <p:cNvPr id="39941" name="AutoShape 6"/>
              <p:cNvSpPr/>
              <p:nvPr/>
            </p:nvSpPr>
            <p:spPr>
              <a:xfrm>
                <a:off x="5555" y="2160"/>
                <a:ext cx="3240" cy="360"/>
              </a:xfrm>
              <a:custGeom>
                <a:avLst/>
                <a:gdLst>
                  <a:gd name="txL" fmla="*/ 3375 w 21600"/>
                  <a:gd name="txT" fmla="*/ 5400 h 21600"/>
                  <a:gd name="txR" fmla="*/ 18900 w 21600"/>
                  <a:gd name="txB" fmla="*/ 16200 h 21600"/>
                </a:gdLst>
                <a:ahLst/>
                <a:cxnLst>
                  <a:cxn ang="17694720">
                    <a:pos x="2147483647" y="0"/>
                  </a:cxn>
                  <a:cxn ang="11796480">
                    <a:pos x="0" y="2147483647"/>
                  </a:cxn>
                  <a:cxn ang="5898240">
                    <a:pos x="2147483647" y="2147483647"/>
                  </a:cxn>
                  <a:cxn ang="0">
                    <a:pos x="2147483647" y="2147483647"/>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alpha val="100000"/>
                </a:schemeClr>
              </a:solidFill>
              <a:ln w="9525" cap="flat" cmpd="sng">
                <a:solidFill>
                  <a:schemeClr val="tx1">
                    <a:alpha val="100000"/>
                  </a:schemeClr>
                </a:solidFill>
                <a:prstDash val="solid"/>
                <a:miter lim="800000"/>
                <a:headEnd type="none" w="med" len="med"/>
                <a:tailEnd type="none" w="med" len="med"/>
              </a:ln>
            </p:spPr>
            <p:txBody>
              <a:bodyPr/>
              <a:lstStyle/>
              <a:p>
                <a:endParaRPr lang="zh-CN" altLang="en-US" sz="2800">
                  <a:latin typeface="黑体" panose="02010609060101010101" pitchFamily="49" charset="-122"/>
                  <a:ea typeface="黑体" panose="02010609060101010101" pitchFamily="49" charset="-122"/>
                </a:endParaRPr>
              </a:p>
            </p:txBody>
          </p:sp>
        </p:grpSp>
        <p:sp>
          <p:nvSpPr>
            <p:cNvPr id="39942" name="Rectangle 7"/>
            <p:cNvSpPr/>
            <p:nvPr/>
          </p:nvSpPr>
          <p:spPr>
            <a:xfrm>
              <a:off x="3360" y="3480"/>
              <a:ext cx="120" cy="360"/>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43" name="Rectangle 8"/>
            <p:cNvSpPr/>
            <p:nvPr/>
          </p:nvSpPr>
          <p:spPr>
            <a:xfrm>
              <a:off x="3360" y="3960"/>
              <a:ext cx="120" cy="360"/>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44" name="Rectangle 9"/>
            <p:cNvSpPr/>
            <p:nvPr/>
          </p:nvSpPr>
          <p:spPr>
            <a:xfrm>
              <a:off x="3360" y="4440"/>
              <a:ext cx="120" cy="360"/>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45" name="Rectangle 10"/>
            <p:cNvSpPr/>
            <p:nvPr/>
          </p:nvSpPr>
          <p:spPr>
            <a:xfrm>
              <a:off x="3360" y="4920"/>
              <a:ext cx="120" cy="360"/>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46" name="Rectangle 11"/>
            <p:cNvSpPr/>
            <p:nvPr/>
          </p:nvSpPr>
          <p:spPr>
            <a:xfrm>
              <a:off x="3360" y="5400"/>
              <a:ext cx="120" cy="360"/>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47" name="Rectangle 12"/>
            <p:cNvSpPr/>
            <p:nvPr/>
          </p:nvSpPr>
          <p:spPr>
            <a:xfrm>
              <a:off x="3360" y="5880"/>
              <a:ext cx="120" cy="360"/>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48" name="Rectangle 13"/>
            <p:cNvSpPr/>
            <p:nvPr/>
          </p:nvSpPr>
          <p:spPr>
            <a:xfrm>
              <a:off x="3360" y="6360"/>
              <a:ext cx="120" cy="360"/>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49" name="Rectangle 14"/>
            <p:cNvSpPr/>
            <p:nvPr/>
          </p:nvSpPr>
          <p:spPr>
            <a:xfrm>
              <a:off x="3360" y="6840"/>
              <a:ext cx="120" cy="360"/>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50" name="Rectangle 15"/>
            <p:cNvSpPr/>
            <p:nvPr/>
          </p:nvSpPr>
          <p:spPr>
            <a:xfrm>
              <a:off x="3360" y="7320"/>
              <a:ext cx="120" cy="360"/>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51" name="Rectangle 16"/>
            <p:cNvSpPr/>
            <p:nvPr/>
          </p:nvSpPr>
          <p:spPr>
            <a:xfrm>
              <a:off x="3360" y="7800"/>
              <a:ext cx="120" cy="360"/>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52" name="Rectangle 17"/>
            <p:cNvSpPr/>
            <p:nvPr/>
          </p:nvSpPr>
          <p:spPr>
            <a:xfrm>
              <a:off x="3360" y="8280"/>
              <a:ext cx="120" cy="360"/>
            </a:xfrm>
            <a:prstGeom prst="rect">
              <a:avLst/>
            </a:prstGeom>
            <a:noFill/>
            <a:ln w="25400"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53" name="Rectangle 18"/>
            <p:cNvSpPr/>
            <p:nvPr/>
          </p:nvSpPr>
          <p:spPr>
            <a:xfrm>
              <a:off x="2819" y="3360"/>
              <a:ext cx="1179" cy="2460"/>
            </a:xfrm>
            <a:prstGeom prst="rect">
              <a:avLst/>
            </a:prstGeom>
            <a:noFill/>
            <a:ln w="25400" cap="flat" cmpd="sng">
              <a:solidFill>
                <a:srgbClr val="FF0000"/>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54" name="Rectangle 20"/>
            <p:cNvSpPr/>
            <p:nvPr/>
          </p:nvSpPr>
          <p:spPr>
            <a:xfrm>
              <a:off x="2820" y="6300"/>
              <a:ext cx="1200" cy="2400"/>
            </a:xfrm>
            <a:prstGeom prst="rect">
              <a:avLst/>
            </a:prstGeom>
            <a:noFill/>
            <a:ln w="25400" cap="flat" cmpd="sng">
              <a:solidFill>
                <a:srgbClr val="FF0000"/>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39955" name="Text Box 21"/>
            <p:cNvSpPr txBox="1"/>
            <p:nvPr/>
          </p:nvSpPr>
          <p:spPr>
            <a:xfrm>
              <a:off x="960" y="5735"/>
              <a:ext cx="1800" cy="628"/>
            </a:xfrm>
            <a:prstGeom prst="rect">
              <a:avLst/>
            </a:prstGeom>
            <a:noFill/>
            <a:ln w="9525">
              <a:noFill/>
            </a:ln>
          </p:spPr>
          <p:txBody>
            <a:bodyPr>
              <a:spAutoFit/>
            </a:bodyPr>
            <a:lstStyle/>
            <a:p>
              <a:pPr>
                <a:spcBef>
                  <a:spcPct val="50000"/>
                </a:spcBef>
              </a:pPr>
              <a:r>
                <a:rPr lang="en-US" altLang="zh-CN" sz="2000" b="1" dirty="0">
                  <a:latin typeface="Arial" panose="020B0604020202020204" pitchFamily="34" charset="0"/>
                </a:rPr>
                <a:t>Marker</a:t>
              </a:r>
            </a:p>
          </p:txBody>
        </p:sp>
        <p:sp>
          <p:nvSpPr>
            <p:cNvPr id="39956" name="Text Box 22"/>
            <p:cNvSpPr txBox="1"/>
            <p:nvPr/>
          </p:nvSpPr>
          <p:spPr>
            <a:xfrm>
              <a:off x="961" y="4300"/>
              <a:ext cx="1439" cy="580"/>
            </a:xfrm>
            <a:prstGeom prst="rect">
              <a:avLst/>
            </a:prstGeom>
            <a:noFill/>
            <a:ln w="9525">
              <a:noFill/>
            </a:ln>
          </p:spPr>
          <p:txBody>
            <a:bodyPr wrap="square">
              <a:spAutoFit/>
            </a:bodyPr>
            <a:lstStyle/>
            <a:p>
              <a:pPr>
                <a:spcBef>
                  <a:spcPct val="50000"/>
                </a:spcBef>
              </a:pPr>
              <a:r>
                <a:rPr lang="en-US" altLang="zh-CN" dirty="0">
                  <a:latin typeface="Arial" panose="020B0604020202020204" pitchFamily="34" charset="0"/>
                </a:rPr>
                <a:t>A1/B1</a:t>
              </a:r>
            </a:p>
          </p:txBody>
        </p:sp>
        <p:sp>
          <p:nvSpPr>
            <p:cNvPr id="39957" name="Text Box 23"/>
            <p:cNvSpPr txBox="1"/>
            <p:nvPr/>
          </p:nvSpPr>
          <p:spPr>
            <a:xfrm>
              <a:off x="959" y="7150"/>
              <a:ext cx="1441" cy="580"/>
            </a:xfrm>
            <a:prstGeom prst="rect">
              <a:avLst/>
            </a:prstGeom>
            <a:noFill/>
            <a:ln w="9525">
              <a:noFill/>
            </a:ln>
          </p:spPr>
          <p:txBody>
            <a:bodyPr wrap="square">
              <a:spAutoFit/>
            </a:bodyPr>
            <a:lstStyle/>
            <a:p>
              <a:pPr>
                <a:spcBef>
                  <a:spcPct val="50000"/>
                </a:spcBef>
              </a:pPr>
              <a:r>
                <a:rPr lang="en-US" altLang="zh-CN" dirty="0">
                  <a:latin typeface="Arial" panose="020B0604020202020204" pitchFamily="34" charset="0"/>
                </a:rPr>
                <a:t>A2/B2</a:t>
              </a:r>
            </a:p>
          </p:txBody>
        </p:sp>
      </p:grpSp>
      <p:sp>
        <p:nvSpPr>
          <p:cNvPr id="6" name="文本框 5"/>
          <p:cNvSpPr txBox="1"/>
          <p:nvPr/>
        </p:nvSpPr>
        <p:spPr>
          <a:xfrm>
            <a:off x="2854960" y="2611755"/>
            <a:ext cx="3926840" cy="2772410"/>
          </a:xfrm>
          <a:prstGeom prst="rect">
            <a:avLst/>
          </a:prstGeom>
          <a:solidFill>
            <a:schemeClr val="accent1"/>
          </a:solidFill>
        </p:spPr>
        <p:txBody>
          <a:bodyPr wrap="square" rtlCol="0" anchor="t">
            <a:spAutoFit/>
          </a:bodyPr>
          <a:lstStyle/>
          <a:p>
            <a:pPr marL="0" indent="0">
              <a:lnSpc>
                <a:spcPct val="70000"/>
              </a:lnSpc>
              <a:spcBef>
                <a:spcPct val="20000"/>
              </a:spcBef>
              <a:buClr>
                <a:schemeClr val="tx1"/>
              </a:buClr>
              <a:buNone/>
            </a:pPr>
            <a:r>
              <a:rPr lang="en-US" altLang="zh-CN">
                <a:sym typeface="+mn-ea"/>
              </a:rPr>
              <a:t>       1. A1(1#)                 5 µL</a:t>
            </a:r>
            <a:endParaRPr lang="en-US" altLang="zh-CN"/>
          </a:p>
          <a:p>
            <a:pPr marL="0" indent="0">
              <a:lnSpc>
                <a:spcPct val="70000"/>
              </a:lnSpc>
              <a:spcBef>
                <a:spcPct val="20000"/>
              </a:spcBef>
              <a:buClr>
                <a:schemeClr val="tx1"/>
              </a:buClr>
              <a:buNone/>
            </a:pPr>
            <a:r>
              <a:rPr lang="en-US" altLang="zh-CN">
                <a:sym typeface="+mn-ea"/>
              </a:rPr>
              <a:t>       2. A1(2#)                 5 µL</a:t>
            </a:r>
            <a:endParaRPr lang="en-US" altLang="zh-CN"/>
          </a:p>
          <a:p>
            <a:pPr marL="0" indent="0">
              <a:lnSpc>
                <a:spcPct val="70000"/>
              </a:lnSpc>
              <a:spcBef>
                <a:spcPct val="20000"/>
              </a:spcBef>
              <a:buClr>
                <a:schemeClr val="tx1"/>
              </a:buClr>
              <a:buNone/>
            </a:pPr>
            <a:r>
              <a:rPr lang="en-US" altLang="zh-CN">
                <a:sym typeface="+mn-ea"/>
              </a:rPr>
              <a:t>       3. A1(3#)                 5 µL</a:t>
            </a:r>
            <a:endParaRPr lang="en-US" altLang="zh-CN"/>
          </a:p>
          <a:p>
            <a:pPr marL="0" indent="0">
              <a:lnSpc>
                <a:spcPct val="70000"/>
              </a:lnSpc>
              <a:spcBef>
                <a:spcPct val="20000"/>
              </a:spcBef>
              <a:buClr>
                <a:schemeClr val="tx1"/>
              </a:buClr>
              <a:buNone/>
            </a:pPr>
            <a:r>
              <a:rPr lang="en-US" altLang="zh-CN">
                <a:sym typeface="+mn-ea"/>
              </a:rPr>
              <a:t>       4. A1(-)                    5 µL</a:t>
            </a:r>
            <a:endParaRPr lang="en-US" altLang="zh-CN"/>
          </a:p>
          <a:p>
            <a:pPr marL="0" indent="0">
              <a:lnSpc>
                <a:spcPct val="70000"/>
              </a:lnSpc>
              <a:spcBef>
                <a:spcPct val="20000"/>
              </a:spcBef>
              <a:buClr>
                <a:schemeClr val="tx1"/>
              </a:buClr>
              <a:buNone/>
            </a:pPr>
            <a:r>
              <a:rPr lang="en-US" altLang="zh-CN">
                <a:sym typeface="+mn-ea"/>
              </a:rPr>
              <a:t>       5. A1(+)                   5 µL</a:t>
            </a:r>
            <a:endParaRPr lang="en-US" altLang="zh-CN"/>
          </a:p>
          <a:p>
            <a:pPr marL="0" indent="0">
              <a:lnSpc>
                <a:spcPct val="70000"/>
              </a:lnSpc>
              <a:spcBef>
                <a:spcPct val="20000"/>
              </a:spcBef>
              <a:buClr>
                <a:schemeClr val="tx1"/>
              </a:buClr>
              <a:buNone/>
            </a:pPr>
            <a:r>
              <a:rPr lang="en-US" altLang="zh-CN">
                <a:sym typeface="+mn-ea"/>
              </a:rPr>
              <a:t>       6. DNA Marker        </a:t>
            </a:r>
            <a:r>
              <a:rPr lang="en-US" altLang="zh-CN">
                <a:solidFill>
                  <a:srgbClr val="FF0000"/>
                </a:solidFill>
                <a:sym typeface="+mn-ea"/>
              </a:rPr>
              <a:t>2 µL</a:t>
            </a:r>
            <a:r>
              <a:rPr lang="en-US" altLang="zh-CN">
                <a:sym typeface="+mn-ea"/>
              </a:rPr>
              <a:t> </a:t>
            </a:r>
            <a:endParaRPr lang="en-US" altLang="zh-CN"/>
          </a:p>
          <a:p>
            <a:pPr marL="0" indent="0">
              <a:lnSpc>
                <a:spcPct val="70000"/>
              </a:lnSpc>
              <a:spcBef>
                <a:spcPct val="20000"/>
              </a:spcBef>
              <a:buClr>
                <a:schemeClr val="tx1"/>
              </a:buClr>
              <a:buNone/>
            </a:pPr>
            <a:r>
              <a:rPr lang="en-US" altLang="zh-CN">
                <a:sym typeface="+mn-ea"/>
              </a:rPr>
              <a:t>       7. A2(1#)                 5 µL </a:t>
            </a:r>
            <a:endParaRPr lang="en-US" altLang="zh-CN"/>
          </a:p>
          <a:p>
            <a:pPr marL="0" indent="0">
              <a:lnSpc>
                <a:spcPct val="70000"/>
              </a:lnSpc>
              <a:spcBef>
                <a:spcPct val="20000"/>
              </a:spcBef>
              <a:buClr>
                <a:schemeClr val="tx1"/>
              </a:buClr>
              <a:buNone/>
            </a:pPr>
            <a:r>
              <a:rPr lang="en-US" altLang="zh-CN">
                <a:sym typeface="+mn-ea"/>
              </a:rPr>
              <a:t>       8. A2(2#)                 5 µL</a:t>
            </a:r>
            <a:endParaRPr lang="en-US" altLang="zh-CN"/>
          </a:p>
          <a:p>
            <a:pPr marL="0" indent="0">
              <a:lnSpc>
                <a:spcPct val="70000"/>
              </a:lnSpc>
              <a:spcBef>
                <a:spcPct val="20000"/>
              </a:spcBef>
              <a:buClr>
                <a:schemeClr val="tx1"/>
              </a:buClr>
              <a:buNone/>
            </a:pPr>
            <a:r>
              <a:rPr lang="en-US" altLang="zh-CN">
                <a:sym typeface="+mn-ea"/>
              </a:rPr>
              <a:t>       9. A2(3#)                 5 µL</a:t>
            </a:r>
            <a:endParaRPr lang="en-US" altLang="zh-CN"/>
          </a:p>
          <a:p>
            <a:pPr marL="0" indent="0">
              <a:lnSpc>
                <a:spcPct val="70000"/>
              </a:lnSpc>
              <a:spcBef>
                <a:spcPct val="20000"/>
              </a:spcBef>
              <a:buClr>
                <a:schemeClr val="tx1"/>
              </a:buClr>
              <a:buNone/>
            </a:pPr>
            <a:r>
              <a:rPr lang="en-US" altLang="zh-CN">
                <a:sym typeface="+mn-ea"/>
              </a:rPr>
              <a:t>       10.A2(-)                   5 µL</a:t>
            </a:r>
            <a:endParaRPr lang="en-US" altLang="zh-CN"/>
          </a:p>
          <a:p>
            <a:pPr marL="0" indent="0">
              <a:lnSpc>
                <a:spcPct val="70000"/>
              </a:lnSpc>
              <a:spcBef>
                <a:spcPct val="20000"/>
              </a:spcBef>
              <a:buClr>
                <a:schemeClr val="tx1"/>
              </a:buClr>
              <a:buNone/>
            </a:pPr>
            <a:r>
              <a:rPr lang="en-US" altLang="zh-CN">
                <a:sym typeface="+mn-ea"/>
              </a:rPr>
              <a:t>       11.A2(+)                  5 µL</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latin typeface="宋体" panose="02010600030101010101" pitchFamily="2" charset="-122"/>
                <a:sym typeface="+mn-ea"/>
              </a:rPr>
              <a:t>本次实验的引物</a:t>
            </a:r>
            <a:endParaRPr lang="zh-CN" altLang="en-US"/>
          </a:p>
        </p:txBody>
      </p:sp>
      <p:sp>
        <p:nvSpPr>
          <p:cNvPr id="5" name="内容占位符 4"/>
          <p:cNvSpPr>
            <a:spLocks noGrp="1"/>
          </p:cNvSpPr>
          <p:nvPr>
            <p:ph idx="1"/>
          </p:nvPr>
        </p:nvSpPr>
        <p:spPr/>
        <p:txBody>
          <a:bodyPr/>
          <a:lstStyle/>
          <a:p>
            <a:endParaRPr lang="zh-CN" altLang="en-US"/>
          </a:p>
        </p:txBody>
      </p:sp>
      <p:pic>
        <p:nvPicPr>
          <p:cNvPr id="26627" name="Picture 5"/>
          <p:cNvPicPr>
            <a:picLocks noChangeAspect="1" noChangeArrowheads="1"/>
          </p:cNvPicPr>
          <p:nvPr>
            <p:custDataLst>
              <p:tags r:id="rId1"/>
            </p:custDataLst>
          </p:nvPr>
        </p:nvPicPr>
        <p:blipFill>
          <a:blip r:embed="rId5" cstate="print"/>
          <a:srcRect l="3476" t="3598" r="13106" b="2309"/>
          <a:stretch>
            <a:fillRect/>
          </a:stretch>
        </p:blipFill>
        <p:spPr bwMode="auto">
          <a:xfrm>
            <a:off x="2472690" y="1244600"/>
            <a:ext cx="4842510" cy="4909820"/>
          </a:xfrm>
          <a:prstGeom prst="rect">
            <a:avLst/>
          </a:prstGeom>
          <a:noFill/>
          <a:ln w="9525">
            <a:noFill/>
            <a:miter lim="800000"/>
            <a:headEnd/>
            <a:tailEnd/>
          </a:ln>
        </p:spPr>
      </p:pic>
      <p:sp>
        <p:nvSpPr>
          <p:cNvPr id="26628" name="Text Box 6"/>
          <p:cNvSpPr txBox="1">
            <a:spLocks noChangeArrowheads="1"/>
          </p:cNvSpPr>
          <p:nvPr/>
        </p:nvSpPr>
        <p:spPr bwMode="auto">
          <a:xfrm>
            <a:off x="222250" y="1173163"/>
            <a:ext cx="4043680" cy="583565"/>
          </a:xfrm>
          <a:prstGeom prst="rect">
            <a:avLst/>
          </a:prstGeom>
          <a:noFill/>
          <a:ln w="9525">
            <a:noFill/>
            <a:miter lim="800000"/>
          </a:ln>
        </p:spPr>
        <p:txBody>
          <a:bodyPr wrap="none">
            <a:spAutoFit/>
          </a:bodyPr>
          <a:lstStyle/>
          <a:p>
            <a:pPr eaLnBrk="1" hangingPunct="1"/>
            <a:r>
              <a:rPr lang="en-US" altLang="zh-CN" sz="3200">
                <a:solidFill>
                  <a:srgbClr val="FF0000"/>
                </a:solidFill>
                <a:latin typeface="黑体" panose="02010609060101010101" pitchFamily="49" charset="-122"/>
                <a:ea typeface="黑体" panose="02010609060101010101" pitchFamily="49" charset="-122"/>
              </a:rPr>
              <a:t>pET-28a</a:t>
            </a:r>
            <a:r>
              <a:rPr lang="zh-CN" altLang="en-US" sz="3200">
                <a:solidFill>
                  <a:srgbClr val="FF0000"/>
                </a:solidFill>
                <a:latin typeface="黑体" panose="02010609060101010101" pitchFamily="49" charset="-122"/>
                <a:ea typeface="黑体" panose="02010609060101010101" pitchFamily="49" charset="-122"/>
              </a:rPr>
              <a:t>（原核载体）</a:t>
            </a:r>
          </a:p>
        </p:txBody>
      </p:sp>
      <p:sp>
        <p:nvSpPr>
          <p:cNvPr id="12296" name="Rectangle 8"/>
          <p:cNvSpPr>
            <a:spLocks noChangeArrowheads="1"/>
          </p:cNvSpPr>
          <p:nvPr/>
        </p:nvSpPr>
        <p:spPr bwMode="auto">
          <a:xfrm>
            <a:off x="6705600" y="152400"/>
            <a:ext cx="2438400" cy="533400"/>
          </a:xfrm>
          <a:prstGeom prst="rect">
            <a:avLst/>
          </a:prstGeom>
          <a:noFill/>
          <a:ln w="9525">
            <a:noFill/>
            <a:miter lim="800000"/>
          </a:ln>
          <a:effectLst/>
        </p:spPr>
        <p:txBody>
          <a:bodyPr anchor="b"/>
          <a:lstStyle/>
          <a:p>
            <a:pPr algn="ctr" eaLnBrk="1" hangingPunct="1">
              <a:defRPr/>
            </a:pPr>
            <a:endParaRPr lang="zh-CN" altLang="zh-CN" sz="3000">
              <a:effectLst>
                <a:outerShdw blurRad="38100" dist="38100" dir="2700000" algn="tl">
                  <a:srgbClr val="C0C0C0"/>
                </a:outerShdw>
              </a:effectLst>
              <a:latin typeface="宋体" panose="02010600030101010101" pitchFamily="2" charset="-122"/>
            </a:endParaRPr>
          </a:p>
        </p:txBody>
      </p:sp>
      <p:sp>
        <p:nvSpPr>
          <p:cNvPr id="7" name="五角星 6"/>
          <p:cNvSpPr/>
          <p:nvPr/>
        </p:nvSpPr>
        <p:spPr>
          <a:xfrm>
            <a:off x="6400800" y="1312228"/>
            <a:ext cx="304800" cy="304800"/>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28674" name="Picture 5"/>
          <p:cNvPicPr>
            <a:picLocks noChangeAspect="1" noChangeArrowheads="1"/>
          </p:cNvPicPr>
          <p:nvPr>
            <p:custDataLst>
              <p:tags r:id="rId2"/>
            </p:custDataLst>
          </p:nvPr>
        </p:nvPicPr>
        <p:blipFill>
          <a:blip r:embed="rId6" cstate="print">
            <a:lum bright="-18000" contrast="42000"/>
          </a:blip>
          <a:srcRect/>
          <a:stretch>
            <a:fillRect/>
          </a:stretch>
        </p:blipFill>
        <p:spPr bwMode="auto">
          <a:xfrm>
            <a:off x="303530" y="1236345"/>
            <a:ext cx="8840470" cy="4982845"/>
          </a:xfrm>
          <a:prstGeom prst="rect">
            <a:avLst/>
          </a:prstGeom>
          <a:noFill/>
          <a:ln w="9525">
            <a:noFill/>
            <a:miter lim="800000"/>
            <a:headEnd/>
            <a:tailEnd/>
          </a:ln>
        </p:spPr>
      </p:pic>
      <p:sp>
        <p:nvSpPr>
          <p:cNvPr id="3" name="右箭头 2"/>
          <p:cNvSpPr/>
          <p:nvPr/>
        </p:nvSpPr>
        <p:spPr>
          <a:xfrm>
            <a:off x="2304415" y="1522095"/>
            <a:ext cx="1480185" cy="1727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rot="10800000">
            <a:off x="2785745" y="5387340"/>
            <a:ext cx="1480185" cy="1727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6" grpId="0" bldLvl="0" animBg="1"/>
      <p:bldP spid="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083"/>
            <a:ext cx="8229600" cy="1143000"/>
          </a:xfrm>
        </p:spPr>
        <p:txBody>
          <a:bodyPr/>
          <a:lstStyle/>
          <a:p>
            <a:r>
              <a:rPr lang="zh-CN" altLang="en-US" dirty="0">
                <a:latin typeface="宋体" panose="02010600030101010101" pitchFamily="2" charset="-122"/>
                <a:sym typeface="+mn-ea"/>
              </a:rPr>
              <a:t>本次实验的引物和阳性模板</a:t>
            </a:r>
            <a:br>
              <a:rPr lang="zh-CN" altLang="en-US" dirty="0">
                <a:latin typeface="宋体" panose="02010600030101010101" pitchFamily="2" charset="-122"/>
                <a:sym typeface="+mn-ea"/>
              </a:rPr>
            </a:br>
            <a:endParaRPr lang="zh-CN" altLang="en-US" b="1" dirty="0">
              <a:latin typeface="宋体" panose="02010600030101010101" pitchFamily="2" charset="-122"/>
            </a:endParaRPr>
          </a:p>
        </p:txBody>
      </p:sp>
      <p:sp>
        <p:nvSpPr>
          <p:cNvPr id="3" name="内容占位符 2"/>
          <p:cNvSpPr>
            <a:spLocks noGrp="1"/>
          </p:cNvSpPr>
          <p:nvPr>
            <p:ph idx="1"/>
          </p:nvPr>
        </p:nvSpPr>
        <p:spPr/>
        <p:txBody>
          <a:bodyPr/>
          <a:lstStyle/>
          <a:p>
            <a:pPr marL="0" indent="0">
              <a:lnSpc>
                <a:spcPct val="150000"/>
              </a:lnSpc>
              <a:buNone/>
            </a:pPr>
            <a:r>
              <a:rPr lang="en-US" altLang="zh-CN" sz="2400" dirty="0">
                <a:solidFill>
                  <a:srgbClr val="FF0000"/>
                </a:solidFill>
                <a:latin typeface="Times New Roman" panose="02020603050405020304" pitchFamily="18" charset="0"/>
                <a:sym typeface="+mn-ea"/>
              </a:rPr>
              <a:t>    </a:t>
            </a:r>
            <a:r>
              <a:rPr lang="en-US" altLang="zh-CN" sz="2400" dirty="0">
                <a:solidFill>
                  <a:srgbClr val="FF0000"/>
                </a:solidFill>
                <a:latin typeface="Calibri" panose="020F0502020204030204" charset="0"/>
                <a:cs typeface="Calibri" panose="020F0502020204030204" charset="0"/>
                <a:sym typeface="+mn-ea"/>
              </a:rPr>
              <a:t>P1</a:t>
            </a:r>
            <a:r>
              <a:rPr lang="zh-CN" altLang="en-US" sz="2400" dirty="0">
                <a:solidFill>
                  <a:srgbClr val="FF0000"/>
                </a:solidFill>
                <a:latin typeface="Calibri" panose="020F0502020204030204" charset="0"/>
                <a:cs typeface="Calibri" panose="020F0502020204030204" charset="0"/>
                <a:sym typeface="+mn-ea"/>
              </a:rPr>
              <a:t>：</a:t>
            </a:r>
            <a:r>
              <a:rPr lang="en-US" altLang="zh-CN" sz="2400" dirty="0">
                <a:latin typeface="Calibri" panose="020F0502020204030204" charset="0"/>
                <a:cs typeface="Calibri" panose="020F0502020204030204" charset="0"/>
                <a:sym typeface="+mn-ea"/>
              </a:rPr>
              <a:t>T7: 5’ –TAATACGACTCACTATAGGG-3’</a:t>
            </a:r>
            <a:endParaRPr lang="en-US" altLang="zh-CN" sz="2400" dirty="0">
              <a:latin typeface="Calibri" panose="020F0502020204030204" charset="0"/>
              <a:cs typeface="Calibri" panose="020F0502020204030204" charset="0"/>
            </a:endParaRPr>
          </a:p>
          <a:p>
            <a:pPr marL="0" indent="0">
              <a:lnSpc>
                <a:spcPct val="150000"/>
              </a:lnSpc>
              <a:buNone/>
            </a:pPr>
            <a:r>
              <a:rPr lang="en-US" altLang="zh-CN" sz="2400" dirty="0">
                <a:latin typeface="Calibri" panose="020F0502020204030204" charset="0"/>
                <a:cs typeface="Calibri" panose="020F0502020204030204" charset="0"/>
                <a:sym typeface="+mn-ea"/>
              </a:rPr>
              <a:t> </a:t>
            </a:r>
            <a:r>
              <a:rPr lang="en-US" altLang="zh-CN" sz="2400" dirty="0">
                <a:solidFill>
                  <a:srgbClr val="FF0000"/>
                </a:solidFill>
                <a:latin typeface="Calibri" panose="020F0502020204030204" charset="0"/>
                <a:cs typeface="Calibri" panose="020F0502020204030204" charset="0"/>
                <a:sym typeface="+mn-ea"/>
              </a:rPr>
              <a:t>   P2</a:t>
            </a:r>
            <a:r>
              <a:rPr lang="zh-CN" altLang="en-US" sz="2400" dirty="0">
                <a:solidFill>
                  <a:srgbClr val="FF0000"/>
                </a:solidFill>
                <a:latin typeface="Calibri" panose="020F0502020204030204" charset="0"/>
                <a:cs typeface="Calibri" panose="020F0502020204030204" charset="0"/>
                <a:sym typeface="+mn-ea"/>
              </a:rPr>
              <a:t>：</a:t>
            </a:r>
            <a:r>
              <a:rPr lang="en-US" altLang="zh-CN" sz="2400" dirty="0">
                <a:latin typeface="Calibri" panose="020F0502020204030204" charset="0"/>
                <a:cs typeface="Calibri" panose="020F0502020204030204" charset="0"/>
                <a:sym typeface="+mn-ea"/>
              </a:rPr>
              <a:t>T7-ter: 5’ –TGCTAGTTATTGCTCAGCGG-3’</a:t>
            </a:r>
            <a:endParaRPr lang="en-US" altLang="zh-CN" sz="2400" dirty="0">
              <a:latin typeface="Calibri" panose="020F0502020204030204" charset="0"/>
              <a:cs typeface="Calibri" panose="020F0502020204030204" charset="0"/>
            </a:endParaRPr>
          </a:p>
          <a:p>
            <a:endParaRPr lang="en-US" altLang="zh-CN" sz="2400" dirty="0">
              <a:latin typeface="Calibri" panose="020F0502020204030204" charset="0"/>
              <a:cs typeface="Calibri" panose="020F0502020204030204" charset="0"/>
            </a:endParaRPr>
          </a:p>
        </p:txBody>
      </p:sp>
      <p:sp>
        <p:nvSpPr>
          <p:cNvPr id="36866" name="Text Box 4"/>
          <p:cNvSpPr txBox="1"/>
          <p:nvPr/>
        </p:nvSpPr>
        <p:spPr>
          <a:xfrm>
            <a:off x="685800" y="715963"/>
            <a:ext cx="5943600" cy="583565"/>
          </a:xfrm>
          <a:prstGeom prst="rect">
            <a:avLst/>
          </a:prstGeom>
          <a:noFill/>
          <a:ln w="9525">
            <a:noFill/>
          </a:ln>
        </p:spPr>
        <p:txBody>
          <a:bodyPr>
            <a:spAutoFit/>
          </a:bodyPr>
          <a:lstStyle/>
          <a:p>
            <a:endParaRPr lang="zh-CN" altLang="en-US" sz="3200" b="1" dirty="0">
              <a:latin typeface="宋体" panose="02010600030101010101" pitchFamily="2" charset="-122"/>
            </a:endParaRPr>
          </a:p>
        </p:txBody>
      </p:sp>
      <p:sp>
        <p:nvSpPr>
          <p:cNvPr id="36868" name="AutoShape 7"/>
          <p:cNvSpPr/>
          <p:nvPr/>
        </p:nvSpPr>
        <p:spPr>
          <a:xfrm>
            <a:off x="4180840" y="3164205"/>
            <a:ext cx="576580" cy="1021080"/>
          </a:xfrm>
          <a:prstGeom prst="downArrow">
            <a:avLst>
              <a:gd name="adj1" fmla="val 50000"/>
              <a:gd name="adj2" fmla="val 31267"/>
            </a:avLst>
          </a:prstGeom>
          <a:gradFill>
            <a:gsLst>
              <a:gs pos="19000">
                <a:srgbClr val="FFB9B9"/>
              </a:gs>
              <a:gs pos="64000">
                <a:srgbClr val="FF8F8E"/>
              </a:gs>
              <a:gs pos="44000">
                <a:srgbClr val="FE9E9F"/>
              </a:gs>
              <a:gs pos="84000">
                <a:srgbClr val="FF7373"/>
              </a:gs>
            </a:gsLst>
            <a:lin scaled="1"/>
          </a:gradFill>
          <a:ln w="9525" cap="flat" cmpd="sng">
            <a:solidFill>
              <a:schemeClr val="tx1"/>
            </a:solidFill>
            <a:prstDash val="solid"/>
            <a:miter/>
            <a:headEnd type="none" w="med" len="med"/>
            <a:tailEnd type="none" w="med" len="med"/>
          </a:ln>
        </p:spPr>
        <p:txBody>
          <a:bodyPr vert="eaVert" wrap="none" anchor="ctr"/>
          <a:lstStyle/>
          <a:p>
            <a:endParaRPr lang="zh-CN" altLang="en-US" dirty="0">
              <a:latin typeface="Arial" panose="020B0604020202020204" pitchFamily="34" charset="0"/>
            </a:endParaRPr>
          </a:p>
        </p:txBody>
      </p:sp>
      <p:sp>
        <p:nvSpPr>
          <p:cNvPr id="9" name="矩形 8"/>
          <p:cNvSpPr/>
          <p:nvPr/>
        </p:nvSpPr>
        <p:spPr>
          <a:xfrm>
            <a:off x="542290" y="4568825"/>
            <a:ext cx="8305800" cy="1198880"/>
          </a:xfrm>
          <a:prstGeom prst="rect">
            <a:avLst/>
          </a:prstGeom>
          <a:noFill/>
          <a:ln w="57150" cap="flat" cmpd="sng">
            <a:solidFill>
              <a:srgbClr val="FF0000"/>
            </a:solidFill>
            <a:prstDash val="solid"/>
            <a:miter/>
            <a:headEnd type="none" w="med" len="med"/>
            <a:tailEnd type="none" w="med" len="med"/>
          </a:ln>
        </p:spPr>
        <p:txBody>
          <a:bodyPr wrap="square">
            <a:spAutoFit/>
          </a:bodyPr>
          <a:lstStyle/>
          <a:p>
            <a:pPr>
              <a:lnSpc>
                <a:spcPct val="150000"/>
              </a:lnSpc>
            </a:pP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阳性模板</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1: </a:t>
            </a:r>
            <a:r>
              <a:rPr lang="en-US" altLang="zh-CN"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pET28</a:t>
            </a:r>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a:t>
            </a:r>
            <a:r>
              <a:rPr lang="en-US" altLang="zh-CN"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a)</a:t>
            </a:r>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质粒</a:t>
            </a:r>
            <a:r>
              <a:rPr lang="en-US" altLang="zh-CN"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DNA</a:t>
            </a:r>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a:t>
            </a:r>
            <a:r>
              <a:rPr lang="en-US" altLang="zh-CN"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为空载体。</a:t>
            </a:r>
            <a:endParaRPr lang="zh-CN" altLang="en-US" sz="2400" b="1" dirty="0">
              <a:solidFill>
                <a:srgbClr val="000000"/>
              </a:solidFill>
              <a:latin typeface="黑体" panose="02010609060101010101" pitchFamily="49" charset="-122"/>
              <a:ea typeface="黑体" panose="02010609060101010101" pitchFamily="49" charset="-122"/>
              <a:cs typeface="黑体" panose="02010609060101010101" pitchFamily="49" charset="-122"/>
              <a:sym typeface="+mn-ea"/>
            </a:endParaRPr>
          </a:p>
          <a:p>
            <a:pPr>
              <a:lnSpc>
                <a:spcPct val="150000"/>
              </a:lnSpc>
            </a:pPr>
            <a:r>
              <a:rPr lang="zh-CN" altLang="en-US"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阳性模板</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rPr>
              <a:t>2</a:t>
            </a:r>
            <a:r>
              <a:rPr lang="en-US" altLang="zh-CN" sz="2400" b="1"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 </a:t>
            </a:r>
            <a:r>
              <a:rPr lang="en-US" altLang="zh-CN"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含720bp的eGFP片段的重组质粒DNA。</a:t>
            </a:r>
            <a:endParaRPr lang="zh-CN" altLang="en-US" sz="2400" b="1"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nimBg="1"/>
      <p:bldP spid="36868" grpId="1" animBg="1"/>
      <p:bldP spid="9" grpId="0" bldLvl="0" animBg="1"/>
      <p:bldP spid="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sym typeface="+mn-ea"/>
              </a:rPr>
              <a:t>PCR</a:t>
            </a:r>
            <a:r>
              <a:rPr lang="zh-CN" altLang="en-US">
                <a:sym typeface="+mn-ea"/>
              </a:rPr>
              <a:t>鉴定结果</a:t>
            </a:r>
            <a:endParaRPr lang="zh-CN" altLang="en-US"/>
          </a:p>
        </p:txBody>
      </p:sp>
      <p:sp>
        <p:nvSpPr>
          <p:cNvPr id="3" name="内容占位符 2"/>
          <p:cNvSpPr>
            <a:spLocks noGrp="1"/>
          </p:cNvSpPr>
          <p:nvPr>
            <p:ph idx="1"/>
          </p:nvPr>
        </p:nvSpPr>
        <p:spPr>
          <a:xfrm>
            <a:off x="586105" y="1351280"/>
            <a:ext cx="8229600" cy="2480945"/>
          </a:xfrm>
        </p:spPr>
        <p:txBody>
          <a:bodyPr/>
          <a:lstStyle/>
          <a:p>
            <a:pPr marL="0" indent="0">
              <a:lnSpc>
                <a:spcPct val="150000"/>
              </a:lnSpc>
              <a:buNone/>
            </a:pPr>
            <a:r>
              <a:rPr lang="en-US" altLang="zh-CN" sz="2400">
                <a:sym typeface="+mn-ea"/>
              </a:rPr>
              <a:t>1. </a:t>
            </a:r>
            <a:r>
              <a:rPr lang="zh-CN" altLang="en-US" sz="2400">
                <a:sym typeface="+mn-ea"/>
              </a:rPr>
              <a:t>若</a:t>
            </a:r>
            <a:r>
              <a:rPr lang="en-US" altLang="zh-CN" sz="2400">
                <a:sym typeface="+mn-ea"/>
              </a:rPr>
              <a:t>PCR</a:t>
            </a:r>
            <a:r>
              <a:rPr lang="zh-CN" altLang="en-US" sz="2400">
                <a:sym typeface="+mn-ea"/>
              </a:rPr>
              <a:t>产物大小为</a:t>
            </a:r>
            <a:r>
              <a:rPr lang="en-US" altLang="zh-CN" sz="2400">
                <a:sym typeface="+mn-ea"/>
              </a:rPr>
              <a:t>1kb</a:t>
            </a:r>
            <a:r>
              <a:rPr lang="zh-CN" altLang="en-US" sz="2400">
                <a:sym typeface="+mn-ea"/>
              </a:rPr>
              <a:t>，说明模板</a:t>
            </a:r>
            <a:r>
              <a:rPr lang="en-US" altLang="zh-CN" sz="2400">
                <a:sym typeface="+mn-ea"/>
              </a:rPr>
              <a:t>DNA</a:t>
            </a:r>
            <a:r>
              <a:rPr lang="zh-CN" altLang="en-US" sz="2400">
                <a:sym typeface="+mn-ea"/>
              </a:rPr>
              <a:t>含</a:t>
            </a:r>
            <a:r>
              <a:rPr lang="en-US" altLang="zh-CN" sz="2400">
                <a:sym typeface="+mn-ea"/>
              </a:rPr>
              <a:t>720bp</a:t>
            </a:r>
            <a:r>
              <a:rPr lang="zh-CN" altLang="en-US" sz="2400">
                <a:sym typeface="+mn-ea"/>
              </a:rPr>
              <a:t>的</a:t>
            </a:r>
            <a:r>
              <a:rPr lang="en-US" altLang="zh-CN" sz="2400">
                <a:sym typeface="+mn-ea"/>
              </a:rPr>
              <a:t>eGFP  </a:t>
            </a:r>
          </a:p>
          <a:p>
            <a:pPr marL="0" indent="0">
              <a:lnSpc>
                <a:spcPct val="150000"/>
              </a:lnSpc>
              <a:buNone/>
            </a:pPr>
            <a:r>
              <a:rPr lang="en-US" altLang="zh-CN" sz="2400">
                <a:sym typeface="+mn-ea"/>
              </a:rPr>
              <a:t>    </a:t>
            </a:r>
            <a:r>
              <a:rPr lang="zh-CN" altLang="en-US" sz="2400">
                <a:sym typeface="+mn-ea"/>
              </a:rPr>
              <a:t>片段。该菌落为阳性转化子。</a:t>
            </a:r>
          </a:p>
          <a:p>
            <a:pPr marL="0" indent="0">
              <a:lnSpc>
                <a:spcPct val="150000"/>
              </a:lnSpc>
              <a:buNone/>
            </a:pPr>
            <a:r>
              <a:rPr lang="en-US" altLang="zh-CN" sz="2400">
                <a:sym typeface="+mn-ea"/>
              </a:rPr>
              <a:t>2. </a:t>
            </a:r>
            <a:r>
              <a:rPr lang="zh-CN" altLang="en-US" sz="2400">
                <a:sym typeface="+mn-ea"/>
              </a:rPr>
              <a:t>若</a:t>
            </a:r>
            <a:r>
              <a:rPr lang="en-US" altLang="zh-CN" sz="2400">
                <a:sym typeface="+mn-ea"/>
              </a:rPr>
              <a:t>PCR</a:t>
            </a:r>
            <a:r>
              <a:rPr lang="zh-CN" altLang="en-US" sz="2400">
                <a:sym typeface="+mn-ea"/>
              </a:rPr>
              <a:t>产物大小为</a:t>
            </a:r>
            <a:r>
              <a:rPr lang="en-US" altLang="zh-CN" sz="2400">
                <a:sym typeface="+mn-ea"/>
              </a:rPr>
              <a:t>300bp</a:t>
            </a:r>
            <a:r>
              <a:rPr lang="zh-CN" altLang="en-US" sz="2400">
                <a:sym typeface="+mn-ea"/>
              </a:rPr>
              <a:t>，说明模板</a:t>
            </a:r>
            <a:r>
              <a:rPr lang="en-US" altLang="zh-CN" sz="2400">
                <a:sym typeface="+mn-ea"/>
              </a:rPr>
              <a:t>DNA</a:t>
            </a:r>
            <a:r>
              <a:rPr lang="zh-CN" altLang="en-US" sz="2400">
                <a:sym typeface="+mn-ea"/>
              </a:rPr>
              <a:t>为空载体，该菌</a:t>
            </a:r>
          </a:p>
          <a:p>
            <a:pPr marL="0" indent="0">
              <a:lnSpc>
                <a:spcPct val="150000"/>
              </a:lnSpc>
              <a:buNone/>
            </a:pPr>
            <a:r>
              <a:rPr lang="zh-CN" altLang="en-US" sz="2400">
                <a:sym typeface="+mn-ea"/>
              </a:rPr>
              <a:t>     落为假阳性转化子。</a:t>
            </a:r>
          </a:p>
          <a:p>
            <a:pPr marL="0" indent="0">
              <a:lnSpc>
                <a:spcPct val="150000"/>
              </a:lnSpc>
              <a:buNone/>
            </a:pPr>
            <a:endParaRPr lang="zh-CN" altLang="en-US" sz="2400">
              <a:sym typeface="+mn-ea"/>
            </a:endParaRPr>
          </a:p>
        </p:txBody>
      </p:sp>
      <p:sp>
        <p:nvSpPr>
          <p:cNvPr id="4" name="文本框 3"/>
          <p:cNvSpPr txBox="1"/>
          <p:nvPr/>
        </p:nvSpPr>
        <p:spPr>
          <a:xfrm>
            <a:off x="646430" y="4404360"/>
            <a:ext cx="3613785" cy="645160"/>
          </a:xfrm>
          <a:prstGeom prst="rect">
            <a:avLst/>
          </a:prstGeom>
          <a:noFill/>
        </p:spPr>
        <p:txBody>
          <a:bodyPr wrap="none" rtlCol="0" anchor="t">
            <a:spAutoFit/>
          </a:bodyPr>
          <a:lstStyle/>
          <a:p>
            <a:pPr marL="0" indent="0">
              <a:lnSpc>
                <a:spcPct val="150000"/>
              </a:lnSpc>
              <a:buNone/>
            </a:pPr>
            <a:r>
              <a:rPr lang="en-US" altLang="zh-CN" sz="2400" b="1" kern="0">
                <a:solidFill>
                  <a:srgbClr val="002060"/>
                </a:solidFill>
                <a:uFillTx/>
                <a:latin typeface="+mn-lt"/>
                <a:ea typeface="黑体" panose="02010609060101010101" pitchFamily="49" charset="-122"/>
                <a:sym typeface="+mn-ea"/>
              </a:rPr>
              <a:t>3. 若PCR未获扩增片段？</a:t>
            </a:r>
            <a:endParaRPr lang="zh-CN" altLang="en-US">
              <a:latin typeface="黑体" panose="02010609060101010101" pitchFamily="49" charset="-122"/>
              <a:ea typeface="黑体" panose="02010609060101010101" pitchFamily="49" charset="-122"/>
              <a:cs typeface="黑体" panose="02010609060101010101" pitchFamily="49" charset="-122"/>
            </a:endParaRPr>
          </a:p>
        </p:txBody>
      </p:sp>
      <p:pic>
        <p:nvPicPr>
          <p:cNvPr id="5" name="内容占位符 3" descr="微信图片_20220324170554"/>
          <p:cNvPicPr>
            <a:picLocks noChangeAspect="1"/>
          </p:cNvPicPr>
          <p:nvPr/>
        </p:nvPicPr>
        <p:blipFill>
          <a:blip r:embed="rId2"/>
          <a:srcRect l="11908" t="1347" r="11889" b="16905"/>
          <a:stretch>
            <a:fillRect/>
          </a:stretch>
        </p:blipFill>
        <p:spPr>
          <a:xfrm>
            <a:off x="5721985" y="3317875"/>
            <a:ext cx="2809875" cy="3333750"/>
          </a:xfrm>
          <a:prstGeom prst="rect">
            <a:avLst/>
          </a:prstGeom>
          <a:noFill/>
          <a:ln w="9525">
            <a:noFill/>
          </a:ln>
        </p:spPr>
      </p:pic>
      <p:sp>
        <p:nvSpPr>
          <p:cNvPr id="6" name="文本框 5"/>
          <p:cNvSpPr txBox="1"/>
          <p:nvPr/>
        </p:nvSpPr>
        <p:spPr>
          <a:xfrm>
            <a:off x="5721985" y="3317875"/>
            <a:ext cx="2809875" cy="737235"/>
          </a:xfrm>
          <a:prstGeom prst="rect">
            <a:avLst/>
          </a:prstGeom>
          <a:solidFill>
            <a:schemeClr val="tx2">
              <a:lumMod val="85000"/>
              <a:lumOff val="15000"/>
            </a:schemeClr>
          </a:solidFill>
        </p:spPr>
        <p:txBody>
          <a:bodyPr wrap="square" rtlCol="0">
            <a:spAutoFit/>
          </a:bodyPr>
          <a:lstStyle/>
          <a:p>
            <a:endParaRPr lang="zh-CN" altLang="en-US" sz="1400">
              <a:solidFill>
                <a:schemeClr val="bg1"/>
              </a:solidFill>
            </a:endParaRPr>
          </a:p>
          <a:p>
            <a:r>
              <a:rPr lang="zh-CN" altLang="en-US" sz="1400">
                <a:solidFill>
                  <a:schemeClr val="bg1"/>
                </a:solidFill>
              </a:rPr>
              <a:t>（</a:t>
            </a:r>
            <a:r>
              <a:rPr lang="en-US" altLang="zh-CN" sz="1400">
                <a:solidFill>
                  <a:schemeClr val="bg1"/>
                </a:solidFill>
              </a:rPr>
              <a:t>-</a:t>
            </a:r>
            <a:r>
              <a:rPr lang="zh-CN" altLang="en-US" sz="1400">
                <a:solidFill>
                  <a:schemeClr val="bg1"/>
                </a:solidFill>
              </a:rPr>
              <a:t>）（</a:t>
            </a:r>
            <a:r>
              <a:rPr lang="en-US" altLang="zh-CN" sz="1400">
                <a:solidFill>
                  <a:schemeClr val="bg1"/>
                </a:solidFill>
              </a:rPr>
              <a:t>+</a:t>
            </a:r>
            <a:r>
              <a:rPr lang="zh-CN" altLang="en-US" sz="1400">
                <a:solidFill>
                  <a:schemeClr val="bg1"/>
                </a:solidFill>
              </a:rPr>
              <a:t>）空  </a:t>
            </a:r>
            <a:r>
              <a:rPr lang="en-US" altLang="zh-CN" sz="1400">
                <a:solidFill>
                  <a:schemeClr val="bg1"/>
                </a:solidFill>
              </a:rPr>
              <a:t>1#   2#  3#    M</a:t>
            </a:r>
          </a:p>
          <a:p>
            <a:endParaRPr lang="en-US" altLang="zh-CN" sz="140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57200" y="456883"/>
            <a:ext cx="8229600" cy="1143000"/>
          </a:xfrm>
        </p:spPr>
        <p:txBody>
          <a:bodyPr/>
          <a:lstStyle/>
          <a:p>
            <a:r>
              <a:rPr lang="en-US" altLang="zh-CN">
                <a:sym typeface="+mn-ea"/>
              </a:rPr>
              <a:t>4. </a:t>
            </a:r>
            <a:r>
              <a:rPr lang="zh-CN" altLang="en-US">
                <a:sym typeface="+mn-ea"/>
              </a:rPr>
              <a:t>制备酶切鉴定用样品</a:t>
            </a:r>
            <a:r>
              <a:rPr lang="zh-CN" altLang="en-US"/>
              <a:t/>
            </a:r>
            <a:br>
              <a:rPr lang="zh-CN" altLang="en-US"/>
            </a:br>
            <a:endParaRPr lang="zh-CN" altLang="en-US"/>
          </a:p>
        </p:txBody>
      </p:sp>
      <p:sp>
        <p:nvSpPr>
          <p:cNvPr id="47105" name="Rectangle 6"/>
          <p:cNvSpPr/>
          <p:nvPr/>
        </p:nvSpPr>
        <p:spPr>
          <a:xfrm>
            <a:off x="304800" y="1447800"/>
            <a:ext cx="8534400" cy="5029200"/>
          </a:xfrm>
          <a:prstGeom prst="rect">
            <a:avLst/>
          </a:prstGeom>
          <a:noFill/>
          <a:ln w="9525">
            <a:noFill/>
          </a:ln>
        </p:spPr>
        <p:txBody>
          <a:bodyPr anchor="t"/>
          <a:lstStyle/>
          <a:p>
            <a:pPr marL="609600" indent="-609600">
              <a:lnSpc>
                <a:spcPct val="130000"/>
              </a:lnSpc>
              <a:spcBef>
                <a:spcPct val="20000"/>
              </a:spcBef>
              <a:buSzPct val="110000"/>
            </a:pPr>
            <a:endParaRPr lang="zh-CN" altLang="en-US" sz="2000" b="1" dirty="0">
              <a:latin typeface="Arial" panose="020B0604020202020204" pitchFamily="34" charset="0"/>
              <a:ea typeface="宋体" panose="02010600030101010101" pitchFamily="2" charset="-122"/>
            </a:endParaRPr>
          </a:p>
        </p:txBody>
      </p:sp>
      <p:sp>
        <p:nvSpPr>
          <p:cNvPr id="8" name="内容占位符 7"/>
          <p:cNvSpPr>
            <a:spLocks noGrp="1"/>
          </p:cNvSpPr>
          <p:nvPr>
            <p:ph idx="1"/>
          </p:nvPr>
        </p:nvSpPr>
        <p:spPr>
          <a:xfrm>
            <a:off x="525780" y="1290955"/>
            <a:ext cx="8229600" cy="4525963"/>
          </a:xfrm>
        </p:spPr>
        <p:txBody>
          <a:bodyPr vert="horz" wrap="square" lIns="91440" tIns="45720" rIns="91440" bIns="45720" numCol="1" anchor="t" anchorCtr="0" compatLnSpc="1">
            <a:normAutofit/>
          </a:bodyPr>
          <a:lstStyle/>
          <a:p>
            <a:pPr marL="609600" marR="0" lvl="0" indent="-609600" algn="l" defTabSz="914400" rtl="0" eaLnBrk="1" fontAlgn="auto" latinLnBrk="0" hangingPunct="1">
              <a:lnSpc>
                <a:spcPct val="130000"/>
              </a:lnSpc>
              <a:spcBef>
                <a:spcPct val="20000"/>
              </a:spcBef>
              <a:spcAft>
                <a:spcPts val="0"/>
              </a:spcAft>
              <a:buClr>
                <a:schemeClr val="accent1"/>
              </a:buClr>
              <a:buSzPct val="110000"/>
              <a:buFont typeface="Wingdings 2"/>
              <a:buNone/>
              <a:defRPr/>
            </a:pPr>
            <a:r>
              <a:rPr lang="zh-CN" altLang="en-US" sz="2800"/>
              <a:t>将</a:t>
            </a:r>
            <a:r>
              <a:rPr lang="en-US" altLang="zh-CN" sz="2800"/>
              <a:t>1#</a:t>
            </a:r>
            <a:r>
              <a:rPr lang="zh-CN" altLang="en-US" sz="2800"/>
              <a:t>、</a:t>
            </a:r>
            <a:r>
              <a:rPr lang="en-US" altLang="zh-CN" sz="2800"/>
              <a:t>2#</a:t>
            </a:r>
            <a:r>
              <a:rPr lang="zh-CN" altLang="en-US" sz="2800"/>
              <a:t>、</a:t>
            </a:r>
            <a:r>
              <a:rPr lang="en-US" altLang="zh-CN" sz="2800"/>
              <a:t>3#</a:t>
            </a:r>
            <a:r>
              <a:rPr lang="zh-CN" altLang="en-US" sz="2800">
                <a:sym typeface="+mn-ea"/>
              </a:rPr>
              <a:t>转化子的</a:t>
            </a:r>
            <a:r>
              <a:rPr lang="zh-CN" altLang="en-US" sz="2800"/>
              <a:t>菌液分别收集于</a:t>
            </a:r>
            <a:r>
              <a:rPr lang="en-US" altLang="zh-CN" sz="2800"/>
              <a:t>3</a:t>
            </a:r>
            <a:r>
              <a:rPr lang="zh-CN" altLang="en-US" sz="2800"/>
              <a:t>个</a:t>
            </a:r>
            <a:r>
              <a:rPr lang="en-US" altLang="zh-CN" sz="2800"/>
              <a:t>EP</a:t>
            </a:r>
            <a:r>
              <a:rPr lang="zh-CN" altLang="en-US" sz="2800"/>
              <a:t>管中。</a:t>
            </a:r>
            <a:endParaRPr lang="zh-CN" altLang="en-US"/>
          </a:p>
          <a:p>
            <a:pPr marL="609600" marR="0" lvl="0" indent="-609600" algn="l" defTabSz="914400" rtl="0" eaLnBrk="1" fontAlgn="auto" latinLnBrk="0" hangingPunct="1">
              <a:lnSpc>
                <a:spcPct val="130000"/>
              </a:lnSpc>
              <a:spcBef>
                <a:spcPct val="20000"/>
              </a:spcBef>
              <a:spcAft>
                <a:spcPts val="0"/>
              </a:spcAft>
              <a:buClr>
                <a:srgbClr val="002060"/>
              </a:buClr>
              <a:buSzPct val="99000"/>
              <a:buFont typeface="+mj-ea"/>
              <a:buAutoNum type="circleNumDbPlain"/>
              <a:defRPr/>
            </a:pPr>
            <a:r>
              <a:rPr lang="zh-CN" altLang="en-US" sz="2900"/>
              <a:t>每管菌液分别收集于一个编号对应的</a:t>
            </a:r>
            <a:r>
              <a:rPr lang="en-US" altLang="zh-CN" sz="2900"/>
              <a:t>EP</a:t>
            </a:r>
            <a:r>
              <a:rPr lang="zh-CN" altLang="en-US" sz="2900"/>
              <a:t>管中制备菌液样品。</a:t>
            </a:r>
            <a:r>
              <a:rPr lang="en-US" altLang="zh-CN" sz="2900"/>
              <a:t>12000g</a:t>
            </a:r>
            <a:r>
              <a:rPr lang="zh-CN" altLang="en-US" sz="2900"/>
              <a:t>离心</a:t>
            </a:r>
            <a:r>
              <a:rPr lang="en-US" altLang="zh-CN" sz="2900"/>
              <a:t>1</a:t>
            </a:r>
            <a:r>
              <a:rPr lang="zh-CN" altLang="en-US" sz="2900"/>
              <a:t>分钟后，弃上清，保留菌体沉淀（</a:t>
            </a:r>
            <a:r>
              <a:rPr lang="zh-CN" altLang="en-US" sz="2900">
                <a:solidFill>
                  <a:srgbClr val="FF0000"/>
                </a:solidFill>
              </a:rPr>
              <a:t>两次离心</a:t>
            </a:r>
            <a:r>
              <a:rPr lang="zh-CN" altLang="en-US" sz="2900"/>
              <a:t>）。</a:t>
            </a:r>
          </a:p>
          <a:p>
            <a:pPr marL="609600" marR="0" lvl="0" indent="-609600" algn="l" defTabSz="914400" rtl="0" eaLnBrk="1" fontAlgn="auto" latinLnBrk="0" hangingPunct="1">
              <a:lnSpc>
                <a:spcPct val="130000"/>
              </a:lnSpc>
              <a:spcBef>
                <a:spcPct val="20000"/>
              </a:spcBef>
              <a:spcAft>
                <a:spcPts val="0"/>
              </a:spcAft>
              <a:buClr>
                <a:srgbClr val="002060"/>
              </a:buClr>
              <a:buSzPct val="99000"/>
              <a:buFont typeface="+mj-ea"/>
              <a:buAutoNum type="circleNumDbPlain"/>
              <a:defRPr/>
            </a:pPr>
            <a:r>
              <a:rPr lang="zh-CN" altLang="en-US" sz="2900"/>
              <a:t>将装有菌体沉淀的</a:t>
            </a:r>
            <a:r>
              <a:rPr lang="en-US" altLang="zh-CN" sz="2900"/>
              <a:t>EP</a:t>
            </a:r>
            <a:r>
              <a:rPr lang="zh-CN" altLang="en-US" sz="2900"/>
              <a:t>管（</a:t>
            </a:r>
            <a:r>
              <a:rPr lang="en-US" altLang="zh-CN" sz="2900"/>
              <a:t>3</a:t>
            </a:r>
            <a:r>
              <a:rPr lang="zh-CN" altLang="en-US" sz="2900"/>
              <a:t>管</a:t>
            </a:r>
            <a:r>
              <a:rPr lang="en-US" altLang="zh-CN" sz="2900"/>
              <a:t>/</a:t>
            </a:r>
            <a:r>
              <a:rPr lang="zh-CN" altLang="en-US" sz="2900"/>
              <a:t>人）放到样品盒中，</a:t>
            </a:r>
            <a:r>
              <a:rPr lang="en-US" altLang="zh-CN" sz="2900"/>
              <a:t>-20 ℃</a:t>
            </a:r>
            <a:r>
              <a:rPr lang="zh-CN" altLang="en-US" sz="2900"/>
              <a:t>保存。</a:t>
            </a:r>
          </a:p>
          <a:p>
            <a:pPr marL="365760" marR="0" lvl="0" indent="-283210" algn="l" defTabSz="914400" rtl="0" eaLnBrk="1" fontAlgn="auto" latinLnBrk="0" hangingPunct="1">
              <a:lnSpc>
                <a:spcPct val="100000"/>
              </a:lnSpc>
              <a:spcBef>
                <a:spcPts val="600"/>
              </a:spcBef>
              <a:spcAft>
                <a:spcPts val="0"/>
              </a:spcAft>
              <a:buClr>
                <a:schemeClr val="accent1"/>
              </a:buClr>
              <a:buSzPct val="80000"/>
              <a:buFont typeface="Wingdings 2"/>
              <a:buChar char=""/>
              <a:defRPr/>
            </a:pPr>
            <a:endParaRPr lang="zh-CN" altLang="en-US" sz="2900"/>
          </a:p>
        </p:txBody>
      </p:sp>
      <p:sp>
        <p:nvSpPr>
          <p:cNvPr id="47107" name="矩形 5"/>
          <p:cNvSpPr/>
          <p:nvPr/>
        </p:nvSpPr>
        <p:spPr>
          <a:xfrm>
            <a:off x="963295" y="5114925"/>
            <a:ext cx="7543800" cy="1123950"/>
          </a:xfrm>
          <a:prstGeom prst="rect">
            <a:avLst/>
          </a:prstGeom>
          <a:noFill/>
          <a:ln w="9525">
            <a:noFill/>
          </a:ln>
        </p:spPr>
        <p:txBody>
          <a:bodyPr anchor="t">
            <a:spAutoFit/>
          </a:bodyPr>
          <a:lstStyle/>
          <a:p>
            <a:pPr marL="609600" indent="-609600">
              <a:lnSpc>
                <a:spcPct val="130000"/>
              </a:lnSpc>
              <a:spcBef>
                <a:spcPct val="20000"/>
              </a:spcBef>
              <a:buClr>
                <a:srgbClr val="3891A7"/>
              </a:buClr>
              <a:buSzPct val="110000"/>
            </a:pPr>
            <a:r>
              <a:rPr lang="zh-CN" altLang="en-US" sz="2400" b="1" dirty="0">
                <a:solidFill>
                  <a:srgbClr val="FF0000"/>
                </a:solidFill>
                <a:latin typeface="微软雅黑" panose="020B0503020204020204" charset="-122"/>
                <a:ea typeface="微软雅黑" panose="020B0503020204020204" charset="-122"/>
              </a:rPr>
              <a:t>注意：每个</a:t>
            </a:r>
            <a:r>
              <a:rPr lang="en-US" altLang="zh-CN" sz="2400" b="1">
                <a:solidFill>
                  <a:srgbClr val="FF0000"/>
                </a:solidFill>
                <a:latin typeface="微软雅黑" panose="020B0503020204020204" charset="-122"/>
                <a:ea typeface="微软雅黑" panose="020B0503020204020204" charset="-122"/>
              </a:rPr>
              <a:t>EP</a:t>
            </a:r>
            <a:r>
              <a:rPr lang="zh-CN" altLang="en-US" sz="2400" b="1" dirty="0">
                <a:solidFill>
                  <a:srgbClr val="FF0000"/>
                </a:solidFill>
                <a:latin typeface="微软雅黑" panose="020B0503020204020204" charset="-122"/>
                <a:ea typeface="微软雅黑" panose="020B0503020204020204" charset="-122"/>
              </a:rPr>
              <a:t>管标记</a:t>
            </a:r>
            <a:r>
              <a:rPr lang="en-US" altLang="zh-CN" sz="2400" b="1">
                <a:solidFill>
                  <a:srgbClr val="FF0000"/>
                </a:solidFill>
                <a:latin typeface="微软雅黑" panose="020B0503020204020204" charset="-122"/>
                <a:ea typeface="微软雅黑" panose="020B0503020204020204" charset="-122"/>
              </a:rPr>
              <a:t>ID</a:t>
            </a:r>
            <a:r>
              <a:rPr lang="zh-CN" altLang="en-US" sz="2400" b="1" dirty="0">
                <a:solidFill>
                  <a:srgbClr val="FF0000"/>
                </a:solidFill>
                <a:latin typeface="微软雅黑" panose="020B0503020204020204" charset="-122"/>
                <a:ea typeface="微软雅黑" panose="020B0503020204020204" charset="-122"/>
              </a:rPr>
              <a:t>必须对应于</a:t>
            </a:r>
            <a:r>
              <a:rPr lang="en-US" altLang="zh-CN" sz="2400" b="1">
                <a:solidFill>
                  <a:srgbClr val="FF0000"/>
                </a:solidFill>
                <a:latin typeface="微软雅黑" panose="020B0503020204020204" charset="-122"/>
                <a:ea typeface="微软雅黑" panose="020B0503020204020204" charset="-122"/>
              </a:rPr>
              <a:t>1#</a:t>
            </a:r>
            <a:r>
              <a:rPr lang="zh-CN" altLang="en-US" sz="2400" b="1" dirty="0">
                <a:solidFill>
                  <a:srgbClr val="FF0000"/>
                </a:solidFill>
                <a:latin typeface="微软雅黑" panose="020B0503020204020204" charset="-122"/>
                <a:ea typeface="微软雅黑" panose="020B0503020204020204" charset="-122"/>
              </a:rPr>
              <a:t>、</a:t>
            </a:r>
            <a:r>
              <a:rPr lang="en-US" altLang="zh-CN" sz="2400" b="1">
                <a:solidFill>
                  <a:srgbClr val="FF0000"/>
                </a:solidFill>
                <a:latin typeface="微软雅黑" panose="020B0503020204020204" charset="-122"/>
                <a:ea typeface="微软雅黑" panose="020B0503020204020204" charset="-122"/>
              </a:rPr>
              <a:t>2#</a:t>
            </a:r>
            <a:r>
              <a:rPr lang="zh-CN" altLang="en-US" sz="2400" b="1" dirty="0">
                <a:solidFill>
                  <a:srgbClr val="FF0000"/>
                </a:solidFill>
                <a:latin typeface="微软雅黑" panose="020B0503020204020204" charset="-122"/>
                <a:ea typeface="微软雅黑" panose="020B0503020204020204" charset="-122"/>
              </a:rPr>
              <a:t>、</a:t>
            </a:r>
            <a:r>
              <a:rPr lang="en-US" altLang="zh-CN" sz="2400" b="1">
                <a:solidFill>
                  <a:srgbClr val="FF0000"/>
                </a:solidFill>
                <a:latin typeface="微软雅黑" panose="020B0503020204020204" charset="-122"/>
                <a:ea typeface="微软雅黑" panose="020B0503020204020204" charset="-122"/>
              </a:rPr>
              <a:t>3#</a:t>
            </a:r>
            <a:r>
              <a:rPr lang="zh-CN" altLang="en-US" sz="2400" b="1" dirty="0">
                <a:solidFill>
                  <a:srgbClr val="FF0000"/>
                </a:solidFill>
                <a:latin typeface="微软雅黑" panose="020B0503020204020204" charset="-122"/>
                <a:ea typeface="微软雅黑" panose="020B0503020204020204" charset="-122"/>
              </a:rPr>
              <a:t>，</a:t>
            </a:r>
          </a:p>
          <a:p>
            <a:pPr marL="609600" indent="-609600">
              <a:lnSpc>
                <a:spcPct val="130000"/>
              </a:lnSpc>
              <a:spcBef>
                <a:spcPct val="20000"/>
              </a:spcBef>
              <a:buClr>
                <a:srgbClr val="3891A7"/>
              </a:buClr>
              <a:buSzPct val="110000"/>
            </a:pPr>
            <a:r>
              <a:rPr lang="zh-CN" altLang="en-US" sz="2400" b="1" dirty="0">
                <a:solidFill>
                  <a:srgbClr val="FF0000"/>
                </a:solidFill>
                <a:latin typeface="微软雅黑" panose="020B0503020204020204" charset="-122"/>
                <a:ea typeface="微软雅黑" panose="020B0503020204020204" charset="-122"/>
              </a:rPr>
              <a:t>          不要混淆样品！</a:t>
            </a:r>
            <a:endParaRPr lang="en-US" altLang="zh-CN" sz="2400" b="1">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84400"/>
            <a:ext cx="7772400" cy="1470025"/>
          </a:xfrm>
        </p:spPr>
        <p:txBody>
          <a:bodyPr/>
          <a:lstStyle/>
          <a:p>
            <a:r>
              <a:rPr lang="zh-CN" altLang="en-US" sz="5400">
                <a:gradFill>
                  <a:gsLst>
                    <a:gs pos="0">
                      <a:srgbClr val="012D86"/>
                    </a:gs>
                    <a:gs pos="100000">
                      <a:srgbClr val="0E2557"/>
                    </a:gs>
                  </a:gsLst>
                  <a:lin scaled="0"/>
                </a:gradFill>
                <a:sym typeface="+mn-ea"/>
              </a:rPr>
              <a:t>背景理论知识</a:t>
            </a:r>
          </a:p>
        </p:txBody>
      </p:sp>
      <p:sp>
        <p:nvSpPr>
          <p:cNvPr id="3" name="副标题 2"/>
          <p:cNvSpPr>
            <a:spLocks noGrp="1"/>
          </p:cNvSpPr>
          <p:nvPr>
            <p:ph type="subTitle" idx="1"/>
          </p:nvPr>
        </p:nvSpPr>
        <p:spPr>
          <a:xfrm>
            <a:off x="1191260" y="2552700"/>
            <a:ext cx="6400800" cy="1752600"/>
          </a:xfrm>
        </p:spPr>
        <p:txBody>
          <a:bodyPr/>
          <a:lstStyle/>
          <a:p>
            <a:endParaRPr lang="zh-CN" altLang="en-US" sz="4800"/>
          </a:p>
          <a:p>
            <a:endParaRPr lang="zh-CN" altLang="en-US" sz="4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03543"/>
            <a:ext cx="8229600" cy="1143000"/>
          </a:xfrm>
        </p:spPr>
        <p:txBody>
          <a:bodyPr/>
          <a:lstStyle/>
          <a:p>
            <a:r>
              <a:rPr lang="zh-CN" altLang="en-US"/>
              <a:t>从本节课起，开始考察实验操作</a:t>
            </a:r>
            <a:br>
              <a:rPr lang="zh-CN" altLang="en-US"/>
            </a:br>
            <a:endParaRPr lang="zh-CN" altLang="en-US"/>
          </a:p>
        </p:txBody>
      </p:sp>
      <p:sp>
        <p:nvSpPr>
          <p:cNvPr id="3" name="内容占位符 2"/>
          <p:cNvSpPr>
            <a:spLocks noGrp="1"/>
          </p:cNvSpPr>
          <p:nvPr>
            <p:ph idx="1"/>
          </p:nvPr>
        </p:nvSpPr>
        <p:spPr>
          <a:xfrm>
            <a:off x="835025" y="1600200"/>
            <a:ext cx="7851775" cy="4526280"/>
          </a:xfrm>
        </p:spPr>
        <p:txBody>
          <a:bodyPr/>
          <a:lstStyle/>
          <a:p>
            <a:pPr marL="0" indent="0">
              <a:lnSpc>
                <a:spcPct val="150000"/>
              </a:lnSpc>
              <a:spcBef>
                <a:spcPct val="50000"/>
              </a:spcBef>
              <a:buNone/>
            </a:pPr>
            <a:r>
              <a:rPr lang="en-US" altLang="zh-CN" sz="2400" dirty="0">
                <a:solidFill>
                  <a:srgbClr val="FF0000"/>
                </a:solidFill>
                <a:latin typeface="宋体" panose="02010600030101010101" pitchFamily="2" charset="-122"/>
                <a:sym typeface="+mn-ea"/>
              </a:rPr>
              <a:t>1.</a:t>
            </a:r>
            <a:r>
              <a:rPr lang="zh-CN" altLang="en-US" sz="2400" dirty="0">
                <a:solidFill>
                  <a:srgbClr val="FF0000"/>
                </a:solidFill>
                <a:latin typeface="宋体" panose="02010600030101010101" pitchFamily="2" charset="-122"/>
                <a:sym typeface="+mn-ea"/>
              </a:rPr>
              <a:t>独立完成实验：</a:t>
            </a:r>
            <a:r>
              <a:rPr lang="zh-CN" altLang="en-US" sz="2400" dirty="0">
                <a:latin typeface="宋体" panose="02010600030101010101" pitchFamily="2" charset="-122"/>
                <a:sym typeface="+mn-ea"/>
              </a:rPr>
              <a:t>不随意走动，不要相互加各种溶液，不</a:t>
            </a:r>
          </a:p>
          <a:p>
            <a:pPr marL="0" indent="0">
              <a:lnSpc>
                <a:spcPct val="150000"/>
              </a:lnSpc>
              <a:spcBef>
                <a:spcPct val="50000"/>
              </a:spcBef>
              <a:buNone/>
            </a:pPr>
            <a:r>
              <a:rPr lang="zh-CN" altLang="en-US" sz="2400" dirty="0">
                <a:latin typeface="宋体" panose="02010600030101010101" pitchFamily="2" charset="-122"/>
                <a:sym typeface="+mn-ea"/>
              </a:rPr>
              <a:t>  要让其他同学帮自己做实验。</a:t>
            </a:r>
            <a:endParaRPr lang="zh-CN" altLang="en-US" sz="2400" b="1" dirty="0">
              <a:latin typeface="宋体" panose="02010600030101010101" pitchFamily="2" charset="-122"/>
            </a:endParaRPr>
          </a:p>
          <a:p>
            <a:pPr marL="0" indent="0">
              <a:lnSpc>
                <a:spcPct val="150000"/>
              </a:lnSpc>
              <a:spcBef>
                <a:spcPct val="50000"/>
              </a:spcBef>
              <a:buNone/>
            </a:pPr>
            <a:r>
              <a:rPr lang="en-US" altLang="zh-CN" sz="2400" dirty="0">
                <a:solidFill>
                  <a:srgbClr val="FF0000"/>
                </a:solidFill>
                <a:latin typeface="宋体" panose="02010600030101010101" pitchFamily="2" charset="-122"/>
                <a:sym typeface="+mn-ea"/>
              </a:rPr>
              <a:t>2.</a:t>
            </a:r>
            <a:r>
              <a:rPr lang="zh-CN" altLang="en-US" sz="2400" dirty="0">
                <a:solidFill>
                  <a:srgbClr val="FF0000"/>
                </a:solidFill>
                <a:latin typeface="宋体" panose="02010600030101010101" pitchFamily="2" charset="-122"/>
                <a:sym typeface="+mn-ea"/>
              </a:rPr>
              <a:t>及时做好标记：</a:t>
            </a:r>
            <a:r>
              <a:rPr lang="zh-CN" altLang="en-US" sz="2400" dirty="0">
                <a:latin typeface="宋体" panose="02010600030101010101" pitchFamily="2" charset="-122"/>
                <a:sym typeface="+mn-ea"/>
              </a:rPr>
              <a:t>标记规范合理，不要搞错样品和材料。</a:t>
            </a:r>
            <a:endParaRPr lang="zh-CN" altLang="en-US" sz="2400" b="1" dirty="0">
              <a:latin typeface="宋体" panose="02010600030101010101" pitchFamily="2" charset="-122"/>
            </a:endParaRPr>
          </a:p>
          <a:p>
            <a:pPr marL="0" indent="0">
              <a:lnSpc>
                <a:spcPct val="150000"/>
              </a:lnSpc>
              <a:spcBef>
                <a:spcPct val="50000"/>
              </a:spcBef>
              <a:buNone/>
            </a:pPr>
            <a:r>
              <a:rPr lang="en-US" altLang="zh-CN" sz="2400" dirty="0">
                <a:solidFill>
                  <a:srgbClr val="FF0000"/>
                </a:solidFill>
                <a:latin typeface="宋体" panose="02010600030101010101" pitchFamily="2" charset="-122"/>
                <a:sym typeface="+mn-ea"/>
              </a:rPr>
              <a:t>3.</a:t>
            </a:r>
            <a:r>
              <a:rPr lang="zh-CN" altLang="en-US" sz="2400" dirty="0">
                <a:solidFill>
                  <a:srgbClr val="FF0000"/>
                </a:solidFill>
                <a:latin typeface="宋体" panose="02010600030101010101" pitchFamily="2" charset="-122"/>
                <a:sym typeface="+mn-ea"/>
              </a:rPr>
              <a:t>合理规范使用实验器材：</a:t>
            </a:r>
            <a:r>
              <a:rPr lang="zh-CN" altLang="en-US" sz="2400" dirty="0">
                <a:latin typeface="宋体" panose="02010600030101010101" pitchFamily="2" charset="-122"/>
                <a:sym typeface="+mn-ea"/>
              </a:rPr>
              <a:t>包括移液器，各种仪器等。</a:t>
            </a:r>
            <a:endParaRPr lang="zh-CN" altLang="en-US" sz="2400" b="1" dirty="0">
              <a:latin typeface="宋体" panose="02010600030101010101" pitchFamily="2" charset="-122"/>
            </a:endParaRPr>
          </a:p>
          <a:p>
            <a:pPr marL="0" indent="0">
              <a:lnSpc>
                <a:spcPct val="150000"/>
              </a:lnSpc>
              <a:spcBef>
                <a:spcPct val="50000"/>
              </a:spcBef>
              <a:buNone/>
            </a:pPr>
            <a:r>
              <a:rPr lang="en-US" altLang="zh-CN" sz="2400" dirty="0">
                <a:solidFill>
                  <a:srgbClr val="FF0000"/>
                </a:solidFill>
                <a:latin typeface="宋体" panose="02010600030101010101" pitchFamily="2" charset="-122"/>
                <a:sym typeface="+mn-ea"/>
              </a:rPr>
              <a:t>4.</a:t>
            </a:r>
            <a:r>
              <a:rPr lang="zh-CN" altLang="en-US" sz="2400" dirty="0">
                <a:solidFill>
                  <a:srgbClr val="FF0000"/>
                </a:solidFill>
                <a:latin typeface="宋体" panose="02010600030101010101" pitchFamily="2" charset="-122"/>
                <a:sym typeface="+mn-ea"/>
              </a:rPr>
              <a:t>无菌操作：</a:t>
            </a:r>
            <a:r>
              <a:rPr lang="zh-CN" altLang="en-US" sz="2400" dirty="0">
                <a:latin typeface="宋体" panose="02010600030101010101" pitchFamily="2" charset="-122"/>
                <a:sym typeface="+mn-ea"/>
              </a:rPr>
              <a:t>酒精灯的合理使用，保持枪头盒、</a:t>
            </a:r>
            <a:r>
              <a:rPr lang="en-US" altLang="zh-CN" sz="2400" dirty="0">
                <a:latin typeface="宋体" panose="02010600030101010101" pitchFamily="2" charset="-122"/>
                <a:sym typeface="+mn-ea"/>
              </a:rPr>
              <a:t>EP</a:t>
            </a:r>
            <a:r>
              <a:rPr lang="zh-CN" altLang="en-US" sz="2400" dirty="0">
                <a:latin typeface="宋体" panose="02010600030101010101" pitchFamily="2" charset="-122"/>
                <a:sym typeface="+mn-ea"/>
              </a:rPr>
              <a:t>管盒的</a:t>
            </a:r>
          </a:p>
          <a:p>
            <a:pPr marL="0" indent="0">
              <a:lnSpc>
                <a:spcPct val="150000"/>
              </a:lnSpc>
              <a:spcBef>
                <a:spcPct val="50000"/>
              </a:spcBef>
              <a:buNone/>
            </a:pPr>
            <a:r>
              <a:rPr lang="zh-CN" altLang="en-US" sz="2400" dirty="0">
                <a:latin typeface="宋体" panose="02010600030101010101" pitchFamily="2" charset="-122"/>
                <a:sym typeface="+mn-ea"/>
              </a:rPr>
              <a:t>  无菌，各种溶液不被污染。</a:t>
            </a:r>
            <a:endParaRPr lang="zh-CN" altLang="en-US" sz="2400" b="1" dirty="0">
              <a:latin typeface="宋体" panose="02010600030101010101" pitchFamily="2" charset="-122"/>
            </a:endParaRPr>
          </a:p>
          <a:p>
            <a:pPr marL="0" indent="0">
              <a:spcBef>
                <a:spcPct val="50000"/>
              </a:spcBef>
              <a:buNone/>
            </a:pPr>
            <a:endParaRPr lang="zh-CN" altLang="en-US" sz="2400" b="1" dirty="0">
              <a:latin typeface="宋体" panose="02010600030101010101" pitchFamily="2" charset="-122"/>
            </a:endParaRPr>
          </a:p>
          <a:p>
            <a:endParaRPr lang="zh-CN" altLang="en-US" sz="2400" b="1" dirty="0">
              <a:latin typeface="宋体" panose="02010600030101010101" pitchFamily="2" charset="-122"/>
            </a:endParaRPr>
          </a:p>
        </p:txBody>
      </p:sp>
    </p:spTree>
    <p:extLst>
      <p:ext uri="{BB962C8B-B14F-4D97-AF65-F5344CB8AC3E}">
        <p14:creationId xmlns:p14="http://schemas.microsoft.com/office/powerpoint/2010/main" val="6939215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重组子鉴定的方法</a:t>
            </a:r>
            <a:endParaRPr kumimoji="0" lang="zh-CN" altLang="en-US" b="1" i="0" u="none" strike="noStrike" cap="none" spc="0" normalizeH="0" baseline="0">
              <a:uFillTx/>
            </a:endParaRPr>
          </a:p>
        </p:txBody>
      </p:sp>
      <p:sp>
        <p:nvSpPr>
          <p:cNvPr id="3" name="内容占位符 2"/>
          <p:cNvSpPr>
            <a:spLocks noGrp="1"/>
          </p:cNvSpPr>
          <p:nvPr>
            <p:ph idx="1"/>
          </p:nvPr>
        </p:nvSpPr>
        <p:spPr>
          <a:xfrm>
            <a:off x="457200" y="1426845"/>
            <a:ext cx="8229600" cy="4525963"/>
          </a:xfrm>
        </p:spPr>
        <p:txBody>
          <a:bodyPr/>
          <a:lstStyle/>
          <a:p>
            <a:pPr marL="0" indent="0">
              <a:lnSpc>
                <a:spcPct val="90000"/>
              </a:lnSpc>
              <a:spcBef>
                <a:spcPct val="20000"/>
              </a:spcBef>
              <a:buNone/>
            </a:pPr>
            <a:r>
              <a:rPr lang="en-US" altLang="zh-CN" sz="2800"/>
              <a:t>DNA</a:t>
            </a:r>
            <a:r>
              <a:rPr lang="zh-CN" altLang="en-US" sz="2800"/>
              <a:t>水平：   </a:t>
            </a:r>
            <a:endParaRPr lang="zh-CN" altLang="en-US" sz="2800">
              <a:solidFill>
                <a:srgbClr val="FF0000"/>
              </a:solidFill>
            </a:endParaRPr>
          </a:p>
          <a:p>
            <a:pPr marL="0" indent="0">
              <a:lnSpc>
                <a:spcPct val="90000"/>
              </a:lnSpc>
              <a:spcBef>
                <a:spcPct val="20000"/>
              </a:spcBef>
              <a:buNone/>
            </a:pPr>
            <a:r>
              <a:rPr lang="zh-CN" altLang="en-US" sz="2800"/>
              <a:t>            原位杂交</a:t>
            </a:r>
          </a:p>
          <a:p>
            <a:pPr marL="0" indent="0">
              <a:lnSpc>
                <a:spcPct val="90000"/>
              </a:lnSpc>
              <a:spcBef>
                <a:spcPct val="20000"/>
              </a:spcBef>
              <a:buNone/>
            </a:pPr>
            <a:r>
              <a:rPr lang="zh-CN" altLang="en-US" sz="2800"/>
              <a:t>            </a:t>
            </a:r>
            <a:r>
              <a:rPr lang="en-US" altLang="zh-CN" sz="2800"/>
              <a:t>Southern</a:t>
            </a:r>
            <a:r>
              <a:rPr lang="zh-CN" altLang="en-US" sz="2800"/>
              <a:t>杂交</a:t>
            </a:r>
          </a:p>
          <a:p>
            <a:pPr marL="0" indent="0">
              <a:lnSpc>
                <a:spcPct val="90000"/>
              </a:lnSpc>
              <a:spcBef>
                <a:spcPct val="20000"/>
              </a:spcBef>
              <a:buNone/>
            </a:pPr>
            <a:r>
              <a:rPr lang="zh-CN" altLang="en-US" sz="2800"/>
              <a:t>            </a:t>
            </a:r>
            <a:r>
              <a:rPr lang="en-US" altLang="zh-CN" sz="2800"/>
              <a:t>DNA</a:t>
            </a:r>
            <a:r>
              <a:rPr lang="zh-CN" altLang="en-US" sz="2800"/>
              <a:t>序列分析</a:t>
            </a:r>
          </a:p>
          <a:p>
            <a:pPr marL="0" indent="0">
              <a:lnSpc>
                <a:spcPct val="90000"/>
              </a:lnSpc>
              <a:spcBef>
                <a:spcPct val="20000"/>
              </a:spcBef>
              <a:buNone/>
            </a:pPr>
            <a:r>
              <a:rPr lang="zh-CN" altLang="en-US" sz="2800"/>
              <a:t>            </a:t>
            </a:r>
            <a:r>
              <a:rPr lang="en-US" altLang="zh-CN" sz="2800">
                <a:solidFill>
                  <a:srgbClr val="FF0000"/>
                </a:solidFill>
              </a:rPr>
              <a:t>PCR</a:t>
            </a:r>
            <a:r>
              <a:rPr lang="zh-CN" altLang="en-US" sz="2800">
                <a:solidFill>
                  <a:srgbClr val="FF0000"/>
                </a:solidFill>
              </a:rPr>
              <a:t>检测</a:t>
            </a:r>
          </a:p>
          <a:p>
            <a:pPr marL="0" indent="0">
              <a:lnSpc>
                <a:spcPct val="90000"/>
              </a:lnSpc>
              <a:spcBef>
                <a:spcPct val="20000"/>
              </a:spcBef>
              <a:buNone/>
            </a:pPr>
            <a:r>
              <a:rPr lang="zh-CN" altLang="en-US" sz="2800">
                <a:solidFill>
                  <a:srgbClr val="FF0000"/>
                </a:solidFill>
              </a:rPr>
              <a:t>            </a:t>
            </a:r>
            <a:r>
              <a:rPr lang="zh-CN" altLang="en-US" sz="2800">
                <a:gradFill>
                  <a:gsLst>
                    <a:gs pos="0">
                      <a:srgbClr val="012D86"/>
                    </a:gs>
                    <a:gs pos="100000">
                      <a:srgbClr val="0E2557"/>
                    </a:gs>
                  </a:gsLst>
                  <a:lin scaled="0"/>
                </a:gradFill>
                <a:sym typeface="+mn-ea"/>
              </a:rPr>
              <a:t>酶切分析</a:t>
            </a:r>
            <a:endParaRPr lang="zh-CN" altLang="en-US" sz="2800"/>
          </a:p>
          <a:p>
            <a:pPr marL="0" indent="0">
              <a:lnSpc>
                <a:spcPct val="90000"/>
              </a:lnSpc>
              <a:spcBef>
                <a:spcPct val="20000"/>
              </a:spcBef>
              <a:buNone/>
            </a:pPr>
            <a:r>
              <a:rPr lang="en-US" altLang="zh-CN" sz="2800"/>
              <a:t>mRNA</a:t>
            </a:r>
            <a:r>
              <a:rPr lang="zh-CN" altLang="en-US" sz="2800"/>
              <a:t>水平：</a:t>
            </a:r>
            <a:r>
              <a:rPr lang="en-US" altLang="zh-CN" sz="2800"/>
              <a:t>RNA</a:t>
            </a:r>
            <a:r>
              <a:rPr lang="zh-CN" altLang="en-US" sz="2800"/>
              <a:t>杂交      </a:t>
            </a:r>
            <a:r>
              <a:rPr lang="en-US" altLang="zh-CN" sz="2800"/>
              <a:t>RT-PCR</a:t>
            </a:r>
          </a:p>
          <a:p>
            <a:pPr marL="0" indent="0">
              <a:lnSpc>
                <a:spcPct val="90000"/>
              </a:lnSpc>
              <a:spcBef>
                <a:spcPct val="20000"/>
              </a:spcBef>
              <a:buNone/>
            </a:pPr>
            <a:r>
              <a:rPr lang="zh-CN" altLang="en-US" sz="2800"/>
              <a:t>蛋白质水平：免疫沉淀检测法</a:t>
            </a:r>
          </a:p>
          <a:p>
            <a:pPr marL="0" indent="0">
              <a:lnSpc>
                <a:spcPct val="90000"/>
              </a:lnSpc>
              <a:spcBef>
                <a:spcPct val="20000"/>
              </a:spcBef>
              <a:buNone/>
            </a:pPr>
            <a:r>
              <a:rPr lang="zh-CN" altLang="en-US" sz="2800"/>
              <a:t>功能水平：  抗性反应，显色反应 </a:t>
            </a:r>
            <a:endParaRPr lang="zh-CN" altLang="en-US" sz="2800" b="1"/>
          </a:p>
        </p:txBody>
      </p:sp>
      <p:sp>
        <p:nvSpPr>
          <p:cNvPr id="12291" name="Rectangle 5"/>
          <p:cNvSpPr/>
          <p:nvPr/>
        </p:nvSpPr>
        <p:spPr>
          <a:xfrm>
            <a:off x="4682490" y="1839595"/>
            <a:ext cx="6261100" cy="4648200"/>
          </a:xfrm>
          <a:prstGeom prst="rect">
            <a:avLst/>
          </a:prstGeom>
          <a:noFill/>
          <a:ln w="9525">
            <a:noFill/>
          </a:ln>
        </p:spPr>
        <p:txBody>
          <a:bodyPr/>
          <a:lstStyle/>
          <a:p>
            <a:pPr marL="342900" indent="-342900">
              <a:lnSpc>
                <a:spcPct val="90000"/>
              </a:lnSpc>
              <a:spcBef>
                <a:spcPct val="20000"/>
              </a:spcBef>
            </a:pPr>
            <a:r>
              <a:rPr lang="zh-CN" altLang="en-US" sz="3000" b="1" dirty="0">
                <a:solidFill>
                  <a:srgbClr val="000000"/>
                </a:solidFill>
                <a:latin typeface="宋体" panose="02010600030101010101" pitchFamily="2" charset="-122"/>
              </a:rPr>
              <a:t>  </a:t>
            </a:r>
            <a:endParaRPr lang="zh-CN" altLang="en-US" sz="3000" b="1" dirty="0">
              <a:solidFill>
                <a:srgbClr val="FF0000"/>
              </a:solidFill>
              <a:latin typeface="宋体" panose="02010600030101010101" pitchFamily="2"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27368"/>
            <a:ext cx="8229600" cy="1143000"/>
          </a:xfrm>
        </p:spPr>
        <p:txBody>
          <a:bodyPr/>
          <a:lstStyle/>
          <a:p>
            <a:r>
              <a:rPr lang="zh-CN" altLang="en-US" sz="4400">
                <a:sym typeface="+mn-ea"/>
              </a:rPr>
              <a:t>菌落</a:t>
            </a:r>
            <a:r>
              <a:rPr lang="en-US" altLang="zh-CN" sz="4400">
                <a:sym typeface="+mn-ea"/>
              </a:rPr>
              <a:t>PCR</a:t>
            </a:r>
            <a:r>
              <a:rPr lang="zh-CN" altLang="en-US" sz="4400">
                <a:sym typeface="+mn-ea"/>
              </a:rPr>
              <a:t>鉴定原理</a:t>
            </a:r>
            <a:r>
              <a:rPr lang="zh-CN" altLang="en-US" sz="4400"/>
              <a:t/>
            </a:r>
            <a:br>
              <a:rPr lang="zh-CN" altLang="en-US" sz="4400"/>
            </a:br>
            <a:endParaRPr lang="zh-CN" altLang="en-US" sz="4400"/>
          </a:p>
        </p:txBody>
      </p:sp>
      <p:sp>
        <p:nvSpPr>
          <p:cNvPr id="3" name="内容占位符 2"/>
          <p:cNvSpPr>
            <a:spLocks noGrp="1"/>
          </p:cNvSpPr>
          <p:nvPr>
            <p:ph idx="1"/>
          </p:nvPr>
        </p:nvSpPr>
        <p:spPr>
          <a:xfrm>
            <a:off x="457200" y="1600200"/>
            <a:ext cx="7868285" cy="4526280"/>
          </a:xfrm>
        </p:spPr>
        <p:txBody>
          <a:bodyPr/>
          <a:lstStyle/>
          <a:p>
            <a:pPr marL="609600" indent="-609600">
              <a:lnSpc>
                <a:spcPct val="150000"/>
              </a:lnSpc>
              <a:spcBef>
                <a:spcPct val="20000"/>
              </a:spcBef>
            </a:pPr>
            <a:r>
              <a:rPr lang="zh-CN" altLang="en-US" sz="2400"/>
              <a:t>通过</a:t>
            </a:r>
            <a:r>
              <a:rPr lang="en-US" altLang="zh-CN" sz="2400"/>
              <a:t>PCR</a:t>
            </a:r>
            <a:r>
              <a:rPr lang="zh-CN" altLang="en-US" sz="2400"/>
              <a:t>聚合酶链式反应（</a:t>
            </a:r>
            <a:r>
              <a:rPr lang="en-US" altLang="zh-CN" sz="2400"/>
              <a:t>PCR</a:t>
            </a:r>
            <a:r>
              <a:rPr lang="zh-CN" altLang="en-US" sz="2400"/>
              <a:t>）是在体外通过酶促反应有选择地大量扩增一段目的基因的技术。</a:t>
            </a:r>
          </a:p>
          <a:p>
            <a:pPr marL="609600" indent="-609600">
              <a:lnSpc>
                <a:spcPct val="150000"/>
              </a:lnSpc>
              <a:spcBef>
                <a:spcPct val="20000"/>
              </a:spcBef>
            </a:pPr>
            <a:r>
              <a:rPr lang="zh-CN" altLang="en-US" sz="2400">
                <a:sym typeface="+mn-ea"/>
              </a:rPr>
              <a:t>以单链</a:t>
            </a:r>
            <a:r>
              <a:rPr lang="en-US" altLang="zh-CN" sz="2400">
                <a:sym typeface="+mn-ea"/>
              </a:rPr>
              <a:t>DNA</a:t>
            </a:r>
            <a:r>
              <a:rPr lang="zh-CN" altLang="en-US" sz="2400">
                <a:sym typeface="+mn-ea"/>
              </a:rPr>
              <a:t>为</a:t>
            </a:r>
            <a:r>
              <a:rPr lang="zh-CN" altLang="en-US" sz="2400">
                <a:solidFill>
                  <a:srgbClr val="FF0000"/>
                </a:solidFill>
                <a:sym typeface="+mn-ea"/>
              </a:rPr>
              <a:t>模板</a:t>
            </a:r>
            <a:r>
              <a:rPr lang="zh-CN" altLang="en-US" sz="2400">
                <a:sym typeface="+mn-ea"/>
              </a:rPr>
              <a:t>、</a:t>
            </a:r>
            <a:r>
              <a:rPr lang="en-US" altLang="zh-CN" sz="2400">
                <a:sym typeface="+mn-ea"/>
              </a:rPr>
              <a:t>4</a:t>
            </a:r>
            <a:r>
              <a:rPr lang="zh-CN" altLang="en-US" sz="2400">
                <a:sym typeface="+mn-ea"/>
              </a:rPr>
              <a:t>种</a:t>
            </a:r>
            <a:r>
              <a:rPr lang="en-US" altLang="zh-CN" sz="2400">
                <a:sym typeface="+mn-ea"/>
              </a:rPr>
              <a:t>dNTP</a:t>
            </a:r>
            <a:r>
              <a:rPr lang="zh-CN" altLang="en-US" sz="2400">
                <a:sym typeface="+mn-ea"/>
              </a:rPr>
              <a:t>为</a:t>
            </a:r>
            <a:r>
              <a:rPr lang="zh-CN" altLang="en-US" sz="2400">
                <a:solidFill>
                  <a:srgbClr val="FF0000"/>
                </a:solidFill>
                <a:sym typeface="+mn-ea"/>
              </a:rPr>
              <a:t>底物</a:t>
            </a:r>
            <a:r>
              <a:rPr lang="en-US" altLang="zh-CN" sz="2400">
                <a:sym typeface="+mn-ea"/>
              </a:rPr>
              <a:t>,</a:t>
            </a:r>
            <a:r>
              <a:rPr lang="zh-CN" altLang="en-US" sz="2400">
                <a:sym typeface="+mn-ea"/>
              </a:rPr>
              <a:t>在模板</a:t>
            </a:r>
            <a:r>
              <a:rPr lang="en-US" altLang="zh-CN" sz="2400">
                <a:sym typeface="+mn-ea"/>
              </a:rPr>
              <a:t>3’</a:t>
            </a:r>
            <a:r>
              <a:rPr lang="zh-CN" altLang="en-US" sz="2400">
                <a:sym typeface="+mn-ea"/>
              </a:rPr>
              <a:t>末端</a:t>
            </a:r>
            <a:r>
              <a:rPr lang="zh-CN" altLang="en-US" sz="2400">
                <a:solidFill>
                  <a:srgbClr val="FF0000"/>
                </a:solidFill>
                <a:sym typeface="+mn-ea"/>
              </a:rPr>
              <a:t>引物</a:t>
            </a:r>
            <a:r>
              <a:rPr lang="zh-CN" altLang="en-US" sz="2400">
                <a:sym typeface="+mn-ea"/>
              </a:rPr>
              <a:t>存在的条件下</a:t>
            </a:r>
            <a:r>
              <a:rPr lang="en-US" altLang="zh-CN" sz="2400">
                <a:sym typeface="+mn-ea"/>
              </a:rPr>
              <a:t>,</a:t>
            </a:r>
            <a:r>
              <a:rPr lang="zh-CN" altLang="en-US" sz="2400">
                <a:sym typeface="+mn-ea"/>
              </a:rPr>
              <a:t>利用酶进行互补链的延伸。经</a:t>
            </a:r>
            <a:r>
              <a:rPr lang="zh-CN" altLang="en-US" sz="2400">
                <a:solidFill>
                  <a:srgbClr val="FF0000"/>
                </a:solidFill>
                <a:sym typeface="+mn-ea"/>
              </a:rPr>
              <a:t>变性</a:t>
            </a:r>
            <a:r>
              <a:rPr lang="zh-CN" altLang="en-US" sz="2400">
                <a:sym typeface="+mn-ea"/>
              </a:rPr>
              <a:t>、</a:t>
            </a:r>
            <a:r>
              <a:rPr lang="zh-CN" altLang="en-US" sz="2400">
                <a:solidFill>
                  <a:srgbClr val="FF0000"/>
                </a:solidFill>
                <a:sym typeface="+mn-ea"/>
              </a:rPr>
              <a:t>退火</a:t>
            </a:r>
            <a:r>
              <a:rPr lang="zh-CN" altLang="en-US" sz="2400">
                <a:sym typeface="+mn-ea"/>
              </a:rPr>
              <a:t>和</a:t>
            </a:r>
            <a:r>
              <a:rPr lang="zh-CN" altLang="en-US" sz="2400">
                <a:solidFill>
                  <a:srgbClr val="FF0000"/>
                </a:solidFill>
                <a:sym typeface="+mn-ea"/>
              </a:rPr>
              <a:t>延伸</a:t>
            </a:r>
            <a:r>
              <a:rPr lang="zh-CN" altLang="en-US" sz="2400">
                <a:sym typeface="+mn-ea"/>
              </a:rPr>
              <a:t>多次循环能使微量的模板</a:t>
            </a:r>
            <a:r>
              <a:rPr lang="en-US" altLang="zh-CN" sz="2400">
                <a:sym typeface="+mn-ea"/>
              </a:rPr>
              <a:t>DNA</a:t>
            </a:r>
            <a:r>
              <a:rPr lang="zh-CN" altLang="en-US" sz="2400">
                <a:sym typeface="+mn-ea"/>
              </a:rPr>
              <a:t>得到极大程度的扩增。</a:t>
            </a:r>
          </a:p>
          <a:p>
            <a:pPr marL="609600" indent="-609600">
              <a:lnSpc>
                <a:spcPct val="150000"/>
              </a:lnSpc>
              <a:spcBef>
                <a:spcPct val="20000"/>
              </a:spcBef>
            </a:pPr>
            <a:r>
              <a:rPr lang="zh-CN" altLang="en-US" sz="2400">
                <a:sym typeface="+mn-ea"/>
              </a:rPr>
              <a:t>针对重组质粒</a:t>
            </a:r>
            <a:r>
              <a:rPr lang="en-US" altLang="zh-CN" sz="2400">
                <a:sym typeface="+mn-ea"/>
              </a:rPr>
              <a:t>DNA</a:t>
            </a:r>
            <a:r>
              <a:rPr lang="zh-CN" altLang="en-US" sz="2400">
                <a:sym typeface="+mn-ea"/>
              </a:rPr>
              <a:t>设计特异性引物即可通过</a:t>
            </a:r>
            <a:r>
              <a:rPr lang="en-US" altLang="zh-CN" sz="2400">
                <a:sym typeface="+mn-ea"/>
              </a:rPr>
              <a:t>PCR</a:t>
            </a:r>
            <a:r>
              <a:rPr lang="zh-CN" altLang="en-US" sz="2400">
                <a:sym typeface="+mn-ea"/>
              </a:rPr>
              <a:t>检测该菌落是否含有目的基因。</a:t>
            </a:r>
            <a:endParaRPr lang="zh-CN" altLang="en-US" sz="2400"/>
          </a:p>
          <a:p>
            <a:pPr marL="609600" indent="-609600">
              <a:lnSpc>
                <a:spcPct val="150000"/>
              </a:lnSpc>
              <a:spcBef>
                <a:spcPct val="20000"/>
              </a:spcBef>
            </a:pPr>
            <a:endParaRPr lang="zh-CN" altLang="en-US" sz="2400"/>
          </a:p>
          <a:p>
            <a:pPr marL="0" marR="0" lvl="0" indent="0" algn="l" defTabSz="914400" rtl="0" eaLnBrk="1" fontAlgn="base" latinLnBrk="0" hangingPunct="1">
              <a:lnSpc>
                <a:spcPct val="150000"/>
              </a:lnSpc>
              <a:spcBef>
                <a:spcPct val="20000"/>
              </a:spcBef>
              <a:spcAft>
                <a:spcPct val="0"/>
              </a:spcAft>
              <a:buClr>
                <a:srgbClr val="FF0000"/>
              </a:buClr>
              <a:buSzPct val="75000"/>
              <a:buFontTx/>
              <a:buNone/>
              <a:defRPr/>
            </a:pPr>
            <a:endParaRPr lang="zh-CN" altLang="en-US" sz="2400"/>
          </a:p>
          <a:p>
            <a:endParaRPr lang="zh-CN" altLang="en-US" sz="2400"/>
          </a:p>
        </p:txBody>
      </p:sp>
      <p:sp>
        <p:nvSpPr>
          <p:cNvPr id="6147" name="Rectangle 3"/>
          <p:cNvSpPr>
            <a:spLocks noChangeArrowheads="1"/>
          </p:cNvSpPr>
          <p:nvPr/>
        </p:nvSpPr>
        <p:spPr bwMode="auto">
          <a:xfrm>
            <a:off x="2037715" y="231775"/>
            <a:ext cx="5207000" cy="762000"/>
          </a:xfrm>
          <a:prstGeom prst="rect">
            <a:avLst/>
          </a:prstGeom>
          <a:no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lang="zh-CN" altLang="en-US"/>
          </a:p>
        </p:txBody>
      </p:sp>
      <p:sp>
        <p:nvSpPr>
          <p:cNvPr id="14341" name="Rectangle 7"/>
          <p:cNvSpPr/>
          <p:nvPr/>
        </p:nvSpPr>
        <p:spPr>
          <a:xfrm>
            <a:off x="466090" y="3238500"/>
            <a:ext cx="8350250" cy="3036888"/>
          </a:xfrm>
          <a:prstGeom prst="rect">
            <a:avLst/>
          </a:prstGeom>
          <a:noFill/>
          <a:ln w="9525">
            <a:noFill/>
          </a:ln>
        </p:spPr>
        <p:txBody>
          <a:bodyPr/>
          <a:lstStyle/>
          <a:p>
            <a:pPr marL="609600" indent="-609600">
              <a:lnSpc>
                <a:spcPct val="110000"/>
              </a:lnSpc>
              <a:spcBef>
                <a:spcPct val="20000"/>
              </a:spcBef>
            </a:pP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6883"/>
            <a:ext cx="8229600" cy="1143000"/>
          </a:xfrm>
        </p:spPr>
        <p:txBody>
          <a:bodyPr/>
          <a:lstStyle/>
          <a:p>
            <a:r>
              <a:rPr lang="zh-CN" altLang="en-US" dirty="0">
                <a:latin typeface="宋体" panose="02010600030101010101" pitchFamily="2" charset="-122"/>
                <a:sym typeface="+mn-ea"/>
              </a:rPr>
              <a:t>典型</a:t>
            </a:r>
            <a:r>
              <a:rPr lang="en-US" altLang="zh-CN" dirty="0">
                <a:latin typeface="宋体" panose="02010600030101010101" pitchFamily="2" charset="-122"/>
                <a:sym typeface="+mn-ea"/>
              </a:rPr>
              <a:t>PCR</a:t>
            </a:r>
            <a:r>
              <a:rPr lang="zh-CN" altLang="en-US" dirty="0">
                <a:latin typeface="宋体" panose="02010600030101010101" pitchFamily="2" charset="-122"/>
                <a:sym typeface="+mn-ea"/>
              </a:rPr>
              <a:t>反应体系的组成</a:t>
            </a:r>
            <a:r>
              <a:rPr lang="zh-CN" altLang="en-US" b="1" dirty="0">
                <a:solidFill>
                  <a:srgbClr val="FF0000"/>
                </a:solidFill>
                <a:latin typeface="宋体" panose="02010600030101010101" pitchFamily="2" charset="-122"/>
              </a:rPr>
              <a:t/>
            </a:r>
            <a:br>
              <a:rPr lang="zh-CN" altLang="en-US" b="1" dirty="0">
                <a:solidFill>
                  <a:srgbClr val="FF0000"/>
                </a:solidFill>
                <a:latin typeface="宋体" panose="02010600030101010101" pitchFamily="2" charset="-122"/>
              </a:rPr>
            </a:br>
            <a:endParaRPr lang="zh-CN" altLang="en-US" b="1" dirty="0">
              <a:solidFill>
                <a:srgbClr val="FF0000"/>
              </a:solidFill>
              <a:latin typeface="宋体" panose="02010600030101010101" pitchFamily="2" charset="-122"/>
            </a:endParaRPr>
          </a:p>
        </p:txBody>
      </p:sp>
      <p:sp>
        <p:nvSpPr>
          <p:cNvPr id="3" name="内容占位符 2"/>
          <p:cNvSpPr>
            <a:spLocks noGrp="1"/>
          </p:cNvSpPr>
          <p:nvPr>
            <p:ph idx="1"/>
          </p:nvPr>
        </p:nvSpPr>
        <p:spPr>
          <a:xfrm>
            <a:off x="457200" y="1600200"/>
            <a:ext cx="8094345" cy="4526280"/>
          </a:xfrm>
        </p:spPr>
        <p:txBody>
          <a:bodyPr/>
          <a:lstStyle/>
          <a:p>
            <a:pPr marL="342900" indent="-342900">
              <a:spcBef>
                <a:spcPct val="50000"/>
              </a:spcBef>
              <a:buClr>
                <a:schemeClr val="tx1"/>
              </a:buClr>
              <a:buFont typeface="Wingdings" panose="05000000000000000000" pitchFamily="2" charset="2"/>
              <a:buChar char="Ø"/>
            </a:pPr>
            <a:r>
              <a:rPr lang="zh-CN" altLang="en-US" sz="2400"/>
              <a:t>模板</a:t>
            </a:r>
            <a:r>
              <a:rPr lang="en-US" altLang="zh-CN" sz="2400"/>
              <a:t>DNA</a:t>
            </a:r>
          </a:p>
          <a:p>
            <a:pPr marL="342900" indent="-342900">
              <a:spcBef>
                <a:spcPct val="50000"/>
              </a:spcBef>
              <a:buClr>
                <a:schemeClr val="tx1"/>
              </a:buClr>
              <a:buFont typeface="Wingdings" panose="05000000000000000000" pitchFamily="2" charset="2"/>
              <a:buChar char="Ø"/>
            </a:pPr>
            <a:r>
              <a:rPr lang="zh-CN" altLang="en-US" sz="2400"/>
              <a:t>引物</a:t>
            </a:r>
            <a:r>
              <a:rPr lang="en-US" altLang="zh-CN" sz="2400"/>
              <a:t>: </a:t>
            </a:r>
            <a:r>
              <a:rPr lang="zh-CN" altLang="en-US" sz="2400"/>
              <a:t>与目的基因两条链</a:t>
            </a:r>
            <a:r>
              <a:rPr lang="en-US" altLang="zh-CN" sz="2400"/>
              <a:t>5’</a:t>
            </a:r>
            <a:r>
              <a:rPr lang="zh-CN" altLang="en-US" sz="2400"/>
              <a:t>端序列相互补的一对单链 </a:t>
            </a:r>
          </a:p>
          <a:p>
            <a:pPr marL="0" indent="0">
              <a:spcBef>
                <a:spcPct val="50000"/>
              </a:spcBef>
              <a:buClr>
                <a:schemeClr val="tx1"/>
              </a:buClr>
              <a:buFont typeface="Wingdings" panose="05000000000000000000" pitchFamily="2" charset="2"/>
              <a:buNone/>
            </a:pPr>
            <a:r>
              <a:rPr lang="en-US" altLang="zh-CN" sz="2400"/>
              <a:t>     DNA</a:t>
            </a:r>
            <a:r>
              <a:rPr lang="zh-CN" altLang="en-US" sz="2400"/>
              <a:t>（</a:t>
            </a:r>
            <a:r>
              <a:rPr lang="en-US" altLang="zh-CN" sz="2400"/>
              <a:t>20bp</a:t>
            </a:r>
            <a:r>
              <a:rPr lang="zh-CN" altLang="en-US" sz="2400"/>
              <a:t>左右</a:t>
            </a:r>
            <a:r>
              <a:rPr lang="en-US" altLang="zh-CN" sz="2400"/>
              <a:t>)</a:t>
            </a:r>
          </a:p>
          <a:p>
            <a:pPr marL="342900" indent="-342900">
              <a:spcBef>
                <a:spcPct val="50000"/>
              </a:spcBef>
              <a:buClr>
                <a:schemeClr val="tx1"/>
              </a:buClr>
              <a:buFont typeface="Wingdings" panose="05000000000000000000" pitchFamily="2" charset="2"/>
              <a:buChar char="Ø"/>
            </a:pPr>
            <a:r>
              <a:rPr lang="en-US" altLang="zh-CN" sz="2400"/>
              <a:t> TaqDNA</a:t>
            </a:r>
            <a:r>
              <a:rPr lang="zh-CN" altLang="en-US" sz="2400"/>
              <a:t>聚合酶</a:t>
            </a:r>
          </a:p>
          <a:p>
            <a:pPr marL="342900" indent="-342900">
              <a:spcBef>
                <a:spcPct val="50000"/>
              </a:spcBef>
              <a:buClr>
                <a:schemeClr val="tx1"/>
              </a:buClr>
              <a:buFont typeface="Wingdings" panose="05000000000000000000" pitchFamily="2" charset="2"/>
              <a:buChar char="Ø"/>
            </a:pPr>
            <a:r>
              <a:rPr lang="zh-CN" altLang="en-US" sz="2400"/>
              <a:t> </a:t>
            </a:r>
            <a:r>
              <a:rPr lang="en-US" altLang="zh-CN" sz="2400"/>
              <a:t>dNTP</a:t>
            </a:r>
            <a:r>
              <a:rPr lang="zh-CN" altLang="en-US" sz="2400"/>
              <a:t>：</a:t>
            </a:r>
            <a:r>
              <a:rPr lang="en-US" altLang="zh-CN" sz="2400"/>
              <a:t>dATP, dTTP, dGTP</a:t>
            </a:r>
            <a:r>
              <a:rPr lang="zh-CN" altLang="en-US" sz="2400"/>
              <a:t>和</a:t>
            </a:r>
            <a:r>
              <a:rPr lang="en-US" altLang="zh-CN" sz="2400"/>
              <a:t>dCTP</a:t>
            </a:r>
            <a:endParaRPr lang="zh-CN" altLang="en-US" sz="2400"/>
          </a:p>
          <a:p>
            <a:pPr marL="342900" indent="-342900">
              <a:spcBef>
                <a:spcPct val="50000"/>
              </a:spcBef>
              <a:buClr>
                <a:schemeClr val="tx1"/>
              </a:buClr>
              <a:buFont typeface="Wingdings" panose="05000000000000000000" pitchFamily="2" charset="2"/>
              <a:buChar char="Ø"/>
            </a:pPr>
            <a:r>
              <a:rPr lang="zh-CN" altLang="en-US" sz="2400"/>
              <a:t> </a:t>
            </a:r>
            <a:r>
              <a:rPr lang="en-US" altLang="zh-CN" sz="2400"/>
              <a:t>Mg2+</a:t>
            </a:r>
            <a:r>
              <a:rPr lang="zh-CN" altLang="en-US" sz="2400"/>
              <a:t>反应缓冲液</a:t>
            </a:r>
          </a:p>
          <a:p>
            <a:endParaRPr lang="zh-CN" altLang="en-US" sz="2400"/>
          </a:p>
        </p:txBody>
      </p:sp>
      <p:graphicFrame>
        <p:nvGraphicFramePr>
          <p:cNvPr id="1026" name="Object 5"/>
          <p:cNvGraphicFramePr>
            <a:graphicFrameLocks noChangeAspect="1"/>
          </p:cNvGraphicFramePr>
          <p:nvPr/>
        </p:nvGraphicFramePr>
        <p:xfrm>
          <a:off x="865505" y="4765675"/>
          <a:ext cx="7593965" cy="1919605"/>
        </p:xfrm>
        <a:graphic>
          <a:graphicData uri="http://schemas.openxmlformats.org/presentationml/2006/ole">
            <mc:AlternateContent xmlns:mc="http://schemas.openxmlformats.org/markup-compatibility/2006">
              <mc:Choice xmlns:v="urn:schemas-microsoft-com:vml" Requires="v">
                <p:oleObj spid="_x0000_s3081" r:id="rId3" imgW="5372100" imgH="1685925" progId="Paint.Picture">
                  <p:embed/>
                </p:oleObj>
              </mc:Choice>
              <mc:Fallback>
                <p:oleObj r:id="rId3" imgW="5372100" imgH="1685925" progId="Paint.Picture">
                  <p:embed/>
                  <p:pic>
                    <p:nvPicPr>
                      <p:cNvPr id="0" name="图片 3076"/>
                      <p:cNvPicPr/>
                      <p:nvPr/>
                    </p:nvPicPr>
                    <p:blipFill>
                      <a:blip r:embed="rId4">
                        <a:lum bright="-42001" contrast="60000"/>
                      </a:blip>
                      <a:stretch>
                        <a:fillRect/>
                      </a:stretch>
                    </p:blipFill>
                    <p:spPr>
                      <a:xfrm>
                        <a:off x="865505" y="4765675"/>
                        <a:ext cx="7593965" cy="1919605"/>
                      </a:xfrm>
                      <a:prstGeom prst="rect">
                        <a:avLst/>
                      </a:prstGeom>
                      <a:noFill/>
                      <a:ln w="38100">
                        <a:noFill/>
                        <a:miter/>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213360" y="1310640"/>
            <a:ext cx="3641725" cy="4526280"/>
          </a:xfrm>
        </p:spPr>
        <p:txBody>
          <a:bodyPr/>
          <a:lstStyle/>
          <a:p>
            <a:pPr marL="282575" indent="-282575">
              <a:lnSpc>
                <a:spcPct val="150000"/>
              </a:lnSpc>
              <a:spcBef>
                <a:spcPts val="1200"/>
              </a:spcBef>
              <a:buClr>
                <a:schemeClr val="tx1"/>
              </a:buClr>
              <a:buFont typeface="Wingdings" panose="05000000000000000000" pitchFamily="2" charset="2"/>
              <a:buChar char="Ø"/>
            </a:pPr>
            <a:r>
              <a:rPr lang="zh-CN" altLang="en-US" sz="2400" dirty="0">
                <a:solidFill>
                  <a:srgbClr val="FF0000"/>
                </a:solidFill>
                <a:latin typeface="宋体" panose="02010600030101010101" pitchFamily="2" charset="-122"/>
                <a:sym typeface="+mn-ea"/>
              </a:rPr>
              <a:t>变性：</a:t>
            </a:r>
            <a:r>
              <a:rPr lang="zh-CN" altLang="en-US" sz="2400" dirty="0">
                <a:latin typeface="宋体" panose="02010600030101010101" pitchFamily="2" charset="-122"/>
                <a:sym typeface="+mn-ea"/>
              </a:rPr>
              <a:t>双链</a:t>
            </a:r>
            <a:r>
              <a:rPr lang="en-US" altLang="zh-CN" sz="2400" dirty="0">
                <a:latin typeface="宋体" panose="02010600030101010101" pitchFamily="2" charset="-122"/>
                <a:sym typeface="+mn-ea"/>
              </a:rPr>
              <a:t>DNA</a:t>
            </a:r>
            <a:r>
              <a:rPr lang="zh-CN" altLang="en-US" sz="2400" dirty="0">
                <a:latin typeface="宋体" panose="02010600030101010101" pitchFamily="2" charset="-122"/>
                <a:sym typeface="+mn-ea"/>
              </a:rPr>
              <a:t>解链成为单链</a:t>
            </a:r>
            <a:r>
              <a:rPr lang="en-US" altLang="zh-CN" sz="2400" dirty="0">
                <a:latin typeface="宋体" panose="02010600030101010101" pitchFamily="2" charset="-122"/>
                <a:sym typeface="+mn-ea"/>
              </a:rPr>
              <a:t>DNA</a:t>
            </a:r>
            <a:endParaRPr lang="en-US" altLang="zh-CN" sz="2400" b="1" dirty="0">
              <a:latin typeface="宋体" panose="02010600030101010101" pitchFamily="2" charset="-122"/>
            </a:endParaRPr>
          </a:p>
          <a:p>
            <a:pPr marL="282575" indent="-282575">
              <a:lnSpc>
                <a:spcPct val="150000"/>
              </a:lnSpc>
              <a:spcBef>
                <a:spcPts val="1200"/>
              </a:spcBef>
              <a:buClr>
                <a:schemeClr val="tx1"/>
              </a:buClr>
              <a:buFont typeface="Wingdings" panose="05000000000000000000" pitchFamily="2" charset="2"/>
              <a:buChar char="Ø"/>
            </a:pPr>
            <a:r>
              <a:rPr lang="zh-CN" altLang="en-US" sz="2400" dirty="0">
                <a:solidFill>
                  <a:srgbClr val="FF0000"/>
                </a:solidFill>
                <a:latin typeface="宋体" panose="02010600030101010101" pitchFamily="2" charset="-122"/>
                <a:sym typeface="+mn-ea"/>
              </a:rPr>
              <a:t>退火：</a:t>
            </a:r>
            <a:r>
              <a:rPr lang="zh-CN" altLang="en-US" sz="2400" dirty="0">
                <a:latin typeface="宋体" panose="02010600030101010101" pitchFamily="2" charset="-122"/>
                <a:sym typeface="+mn-ea"/>
              </a:rPr>
              <a:t>部分引物与模板的单链</a:t>
            </a:r>
            <a:r>
              <a:rPr lang="en-US" altLang="zh-CN" sz="2400" dirty="0">
                <a:latin typeface="宋体" panose="02010600030101010101" pitchFamily="2" charset="-122"/>
                <a:sym typeface="+mn-ea"/>
              </a:rPr>
              <a:t>DNA</a:t>
            </a:r>
            <a:r>
              <a:rPr lang="zh-CN" altLang="en-US" sz="2400" dirty="0">
                <a:latin typeface="宋体" panose="02010600030101010101" pitchFamily="2" charset="-122"/>
                <a:sym typeface="+mn-ea"/>
              </a:rPr>
              <a:t>的特定互补部位相配对和结合</a:t>
            </a:r>
            <a:endParaRPr lang="zh-CN" altLang="en-US" sz="2400" b="1" dirty="0">
              <a:latin typeface="宋体" panose="02010600030101010101" pitchFamily="2" charset="-122"/>
            </a:endParaRPr>
          </a:p>
          <a:p>
            <a:pPr marL="282575" indent="-282575">
              <a:lnSpc>
                <a:spcPct val="150000"/>
              </a:lnSpc>
              <a:spcBef>
                <a:spcPts val="1200"/>
              </a:spcBef>
              <a:buClr>
                <a:schemeClr val="tx1"/>
              </a:buClr>
              <a:buFont typeface="Wingdings" panose="05000000000000000000" pitchFamily="2" charset="2"/>
              <a:buChar char="Ø"/>
            </a:pPr>
            <a:r>
              <a:rPr lang="zh-CN" altLang="en-US" sz="2400" dirty="0">
                <a:solidFill>
                  <a:srgbClr val="FF0000"/>
                </a:solidFill>
                <a:latin typeface="宋体" panose="02010600030101010101" pitchFamily="2" charset="-122"/>
                <a:sym typeface="+mn-ea"/>
              </a:rPr>
              <a:t>延伸：</a:t>
            </a:r>
            <a:r>
              <a:rPr lang="zh-CN" altLang="en-US" sz="2400" dirty="0">
                <a:latin typeface="宋体" panose="02010600030101010101" pitchFamily="2" charset="-122"/>
                <a:sym typeface="+mn-ea"/>
              </a:rPr>
              <a:t>以目的基因为模板</a:t>
            </a:r>
            <a:r>
              <a:rPr lang="en-US" altLang="zh-CN" sz="2400" dirty="0">
                <a:latin typeface="宋体" panose="02010600030101010101" pitchFamily="2" charset="-122"/>
                <a:sym typeface="+mn-ea"/>
              </a:rPr>
              <a:t>,</a:t>
            </a:r>
            <a:r>
              <a:rPr lang="zh-CN" altLang="en-US" sz="2400" dirty="0">
                <a:latin typeface="宋体" panose="02010600030101010101" pitchFamily="2" charset="-122"/>
                <a:sym typeface="+mn-ea"/>
              </a:rPr>
              <a:t>合成互补的新</a:t>
            </a:r>
            <a:r>
              <a:rPr lang="en-US" altLang="zh-CN" sz="2400" dirty="0">
                <a:latin typeface="宋体" panose="02010600030101010101" pitchFamily="2" charset="-122"/>
                <a:sym typeface="+mn-ea"/>
              </a:rPr>
              <a:t>DNA</a:t>
            </a:r>
            <a:r>
              <a:rPr lang="zh-CN" altLang="en-US" sz="2400" dirty="0">
                <a:latin typeface="宋体" panose="02010600030101010101" pitchFamily="2" charset="-122"/>
                <a:sym typeface="+mn-ea"/>
              </a:rPr>
              <a:t>链 </a:t>
            </a:r>
            <a:r>
              <a:rPr lang="en-US" altLang="zh-CN" sz="2400" dirty="0">
                <a:latin typeface="宋体" panose="02010600030101010101" pitchFamily="2" charset="-122"/>
                <a:sym typeface="+mn-ea"/>
              </a:rPr>
              <a:t>(</a:t>
            </a:r>
            <a:r>
              <a:rPr lang="zh-CN" altLang="en-US" sz="2400" dirty="0">
                <a:latin typeface="宋体" panose="02010600030101010101" pitchFamily="2" charset="-122"/>
                <a:sym typeface="+mn-ea"/>
              </a:rPr>
              <a:t>延伸时间：</a:t>
            </a:r>
            <a:r>
              <a:rPr lang="en-US" altLang="zh-CN" sz="2400" dirty="0">
                <a:latin typeface="宋体" panose="02010600030101010101" pitchFamily="2" charset="-122"/>
                <a:sym typeface="+mn-ea"/>
              </a:rPr>
              <a:t>1kb/min)</a:t>
            </a:r>
            <a:endParaRPr lang="en-US" altLang="zh-CN" sz="2400" b="1" dirty="0">
              <a:latin typeface="宋体" panose="02010600030101010101" pitchFamily="2" charset="-122"/>
            </a:endParaRPr>
          </a:p>
          <a:p>
            <a:endParaRPr lang="en-US" altLang="zh-CN" sz="2400" b="1" dirty="0">
              <a:latin typeface="宋体" panose="02010600030101010101" pitchFamily="2" charset="-122"/>
            </a:endParaRPr>
          </a:p>
        </p:txBody>
      </p:sp>
      <p:graphicFrame>
        <p:nvGraphicFramePr>
          <p:cNvPr id="2050" name="Object 5"/>
          <p:cNvGraphicFramePr>
            <a:graphicFrameLocks noChangeAspect="1"/>
          </p:cNvGraphicFramePr>
          <p:nvPr/>
        </p:nvGraphicFramePr>
        <p:xfrm>
          <a:off x="4023995" y="1311275"/>
          <a:ext cx="4829810" cy="5165725"/>
        </p:xfrm>
        <a:graphic>
          <a:graphicData uri="http://schemas.openxmlformats.org/presentationml/2006/ole">
            <mc:AlternateContent xmlns:mc="http://schemas.openxmlformats.org/markup-compatibility/2006">
              <mc:Choice xmlns:v="urn:schemas-microsoft-com:vml" Requires="v">
                <p:oleObj spid="_x0000_s4099" r:id="rId4" imgW="10058400" imgH="10388600" progId="Photoshop.Image.8">
                  <p:embed/>
                </p:oleObj>
              </mc:Choice>
              <mc:Fallback>
                <p:oleObj r:id="rId4" imgW="10058400" imgH="10388600" progId="Photoshop.Image.8">
                  <p:embed/>
                  <p:pic>
                    <p:nvPicPr>
                      <p:cNvPr id="0" name="图片 3077"/>
                      <p:cNvPicPr/>
                      <p:nvPr/>
                    </p:nvPicPr>
                    <p:blipFill>
                      <a:blip r:embed="rId5">
                        <a:lum bright="-29999" contrast="70000"/>
                      </a:blip>
                      <a:srcRect t="23318"/>
                      <a:stretch>
                        <a:fillRect/>
                      </a:stretch>
                    </p:blipFill>
                    <p:spPr>
                      <a:xfrm>
                        <a:off x="4023995" y="1311275"/>
                        <a:ext cx="4829810" cy="516572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endParaRPr lang="zh-CN" altLang="en-US"/>
          </a:p>
        </p:txBody>
      </p:sp>
      <p:sp>
        <p:nvSpPr>
          <p:cNvPr id="4" name="内容占位符 3"/>
          <p:cNvSpPr>
            <a:spLocks noGrp="1"/>
          </p:cNvSpPr>
          <p:nvPr>
            <p:ph idx="1"/>
          </p:nvPr>
        </p:nvSpPr>
        <p:spPr/>
        <p:txBody>
          <a:bodyPr/>
          <a:lstStyle/>
          <a:p>
            <a:endParaRPr lang="zh-CN" altLang="en-US"/>
          </a:p>
        </p:txBody>
      </p:sp>
      <p:graphicFrame>
        <p:nvGraphicFramePr>
          <p:cNvPr id="3074" name="Object 8"/>
          <p:cNvGraphicFramePr>
            <a:graphicFrameLocks noChangeAspect="1"/>
          </p:cNvGraphicFramePr>
          <p:nvPr/>
        </p:nvGraphicFramePr>
        <p:xfrm>
          <a:off x="4343400" y="228600"/>
          <a:ext cx="4572000" cy="2362200"/>
        </p:xfrm>
        <a:graphic>
          <a:graphicData uri="http://schemas.openxmlformats.org/presentationml/2006/ole">
            <mc:AlternateContent xmlns:mc="http://schemas.openxmlformats.org/markup-compatibility/2006">
              <mc:Choice xmlns:v="urn:schemas-microsoft-com:vml" Requires="v">
                <p:oleObj spid="_x0000_s5123" r:id="rId3" imgW="10058400" imgH="10388600" progId="Photoshop.Image.8">
                  <p:embed/>
                </p:oleObj>
              </mc:Choice>
              <mc:Fallback>
                <p:oleObj r:id="rId3" imgW="10058400" imgH="10388600" progId="Photoshop.Image.8">
                  <p:embed/>
                  <p:pic>
                    <p:nvPicPr>
                      <p:cNvPr id="0" name="图片 1"/>
                      <p:cNvPicPr/>
                      <p:nvPr/>
                    </p:nvPicPr>
                    <p:blipFill>
                      <a:blip r:embed="rId4">
                        <a:lum bright="-48001" contrast="70000"/>
                      </a:blip>
                      <a:srcRect t="23318"/>
                      <a:stretch>
                        <a:fillRect/>
                      </a:stretch>
                    </p:blipFill>
                    <p:spPr>
                      <a:xfrm>
                        <a:off x="4343400" y="228600"/>
                        <a:ext cx="4572000" cy="2362200"/>
                      </a:xfrm>
                      <a:prstGeom prst="rect">
                        <a:avLst/>
                      </a:prstGeom>
                      <a:noFill/>
                      <a:ln w="38100">
                        <a:noFill/>
                        <a:miter/>
                      </a:ln>
                    </p:spPr>
                  </p:pic>
                </p:oleObj>
              </mc:Fallback>
            </mc:AlternateContent>
          </a:graphicData>
        </a:graphic>
      </p:graphicFrame>
      <p:pic>
        <p:nvPicPr>
          <p:cNvPr id="3075" name="Picture 4" descr="武大LOGO"/>
          <p:cNvPicPr>
            <a:picLocks noChangeAspect="1"/>
          </p:cNvPicPr>
          <p:nvPr/>
        </p:nvPicPr>
        <p:blipFill>
          <a:blip r:embed="rId5"/>
          <a:stretch>
            <a:fillRect/>
          </a:stretch>
        </p:blipFill>
        <p:spPr>
          <a:xfrm>
            <a:off x="280670" y="139065"/>
            <a:ext cx="3971290" cy="519430"/>
          </a:xfrm>
          <a:prstGeom prst="rect">
            <a:avLst/>
          </a:prstGeom>
          <a:noFill/>
          <a:ln w="9525">
            <a:noFill/>
          </a:ln>
        </p:spPr>
      </p:pic>
      <p:sp>
        <p:nvSpPr>
          <p:cNvPr id="3076" name="Rectangle 6"/>
          <p:cNvSpPr/>
          <p:nvPr/>
        </p:nvSpPr>
        <p:spPr>
          <a:xfrm>
            <a:off x="327660" y="1323023"/>
            <a:ext cx="3924300" cy="829945"/>
          </a:xfrm>
          <a:prstGeom prst="rect">
            <a:avLst/>
          </a:prstGeom>
          <a:noFill/>
          <a:ln w="57150" cap="flat" cmpd="sng">
            <a:solidFill>
              <a:srgbClr val="FF0066"/>
            </a:solidFill>
            <a:prstDash val="solid"/>
            <a:miter/>
            <a:headEnd type="none" w="med" len="med"/>
            <a:tailEnd type="none" w="med" len="med"/>
          </a:ln>
        </p:spPr>
        <p:txBody>
          <a:bodyPr>
            <a:spAutoFit/>
          </a:bodyPr>
          <a:lstStyle/>
          <a:p>
            <a:pPr algn="ctr"/>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rPr>
              <a:t>每一轮聚合酶链式反应可使目的基因片段增加一倍</a:t>
            </a:r>
          </a:p>
        </p:txBody>
      </p:sp>
      <p:pic>
        <p:nvPicPr>
          <p:cNvPr id="3077" name="Picture 9" descr="11-7"/>
          <p:cNvPicPr>
            <a:picLocks noChangeAspect="1"/>
          </p:cNvPicPr>
          <p:nvPr/>
        </p:nvPicPr>
        <p:blipFill>
          <a:blip r:embed="rId6">
            <a:lum bright="-72000" contrast="100000"/>
          </a:blip>
          <a:srcRect t="66760"/>
          <a:stretch>
            <a:fillRect/>
          </a:stretch>
        </p:blipFill>
        <p:spPr>
          <a:xfrm>
            <a:off x="4267200" y="2743200"/>
            <a:ext cx="4640263" cy="3883025"/>
          </a:xfrm>
          <a:prstGeom prst="rect">
            <a:avLst/>
          </a:prstGeom>
          <a:noFill/>
          <a:ln w="9525">
            <a:noFill/>
          </a:ln>
        </p:spPr>
      </p:pic>
      <p:sp>
        <p:nvSpPr>
          <p:cNvPr id="18439" name="AutoShape 7"/>
          <p:cNvSpPr/>
          <p:nvPr/>
        </p:nvSpPr>
        <p:spPr>
          <a:xfrm>
            <a:off x="1930400" y="2321560"/>
            <a:ext cx="719138" cy="1008063"/>
          </a:xfrm>
          <a:prstGeom prst="downArrow">
            <a:avLst>
              <a:gd name="adj1" fmla="val 50000"/>
              <a:gd name="adj2" fmla="val 35044"/>
            </a:avLst>
          </a:prstGeom>
          <a:solidFill>
            <a:schemeClr val="accent1">
              <a:lumMod val="10000"/>
            </a:schemeClr>
          </a:solidFill>
          <a:ln w="9525" cap="flat" cmpd="sng">
            <a:solidFill>
              <a:schemeClr val="tx1"/>
            </a:solidFill>
            <a:prstDash val="solid"/>
            <a:miter/>
            <a:headEnd type="none" w="med" len="med"/>
            <a:tailEnd type="none" w="med" len="med"/>
          </a:ln>
        </p:spPr>
        <p:txBody>
          <a:bodyPr wrap="none" anchor="ctr"/>
          <a:lstStyle/>
          <a:p>
            <a:endParaRPr lang="zh-CN" altLang="en-US" dirty="0">
              <a:latin typeface="Arial" panose="020B0604020202020204" pitchFamily="34" charset="0"/>
            </a:endParaRPr>
          </a:p>
        </p:txBody>
      </p:sp>
      <p:sp>
        <p:nvSpPr>
          <p:cNvPr id="18437" name="Rectangle 5"/>
          <p:cNvSpPr/>
          <p:nvPr/>
        </p:nvSpPr>
        <p:spPr>
          <a:xfrm>
            <a:off x="327343" y="3497580"/>
            <a:ext cx="3960812" cy="902970"/>
          </a:xfrm>
          <a:prstGeom prst="rect">
            <a:avLst/>
          </a:prstGeom>
          <a:noFill/>
          <a:ln w="57150" cap="flat" cmpd="sng">
            <a:solidFill>
              <a:srgbClr val="FF0066"/>
            </a:solidFill>
            <a:prstDash val="solid"/>
            <a:miter/>
            <a:headEnd type="none" w="med" len="med"/>
            <a:tailEnd type="none" w="med" len="med"/>
          </a:ln>
        </p:spPr>
        <p:txBody>
          <a:bodyPr>
            <a:spAutoFit/>
          </a:bodyPr>
          <a:lstStyle/>
          <a:p>
            <a:pPr algn="ctr">
              <a:lnSpc>
                <a:spcPct val="110000"/>
              </a:lnSpc>
              <a:spcBef>
                <a:spcPct val="20000"/>
              </a:spcBef>
              <a:buClr>
                <a:srgbClr val="FFFF00"/>
              </a:buClr>
              <a:buFont typeface="Wingdings" panose="05000000000000000000" pitchFamily="2" charset="2"/>
            </a:pPr>
            <a:r>
              <a:rPr lang="en-US" altLang="zh-CN"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30</a:t>
            </a:r>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轮循环可获得</a:t>
            </a:r>
            <a:r>
              <a:rPr lang="en-US" altLang="zh-CN"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       2</a:t>
            </a:r>
            <a:r>
              <a:rPr lang="en-US" altLang="zh-CN" sz="2400" b="1" baseline="30000"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30</a:t>
            </a:r>
            <a:r>
              <a:rPr lang="en-US" altLang="zh-CN"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(1.07×10</a:t>
            </a:r>
            <a:r>
              <a:rPr lang="en-US" altLang="zh-CN" sz="2400" b="1" baseline="30000"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9</a:t>
            </a:r>
            <a:r>
              <a:rPr lang="en-US" altLang="zh-CN"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a:t>
            </a:r>
            <a:r>
              <a:rPr lang="zh-CN" altLang="en-US" sz="2400" b="1" dirty="0">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rPr>
              <a:t>个基因片段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9"/>
                                        </p:tgtEl>
                                        <p:attrNameLst>
                                          <p:attrName>style.visibility</p:attrName>
                                        </p:attrNameLst>
                                      </p:cBhvr>
                                      <p:to>
                                        <p:strVal val="visible"/>
                                      </p:to>
                                    </p:set>
                                    <p:animEffect transition="in" filter="blinds(horizontal)">
                                      <p:cBhvr>
                                        <p:cTn id="7" dur="500"/>
                                        <p:tgtEl>
                                          <p:spTgt spid="1843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8437"/>
                                        </p:tgtEl>
                                        <p:attrNameLst>
                                          <p:attrName>style.visibility</p:attrName>
                                        </p:attrNameLst>
                                      </p:cBhvr>
                                      <p:to>
                                        <p:strVal val="visible"/>
                                      </p:to>
                                    </p:set>
                                    <p:anim calcmode="lin" valueType="num">
                                      <p:cBhvr additive="base">
                                        <p:cTn id="12" dur="500" fill="hold"/>
                                        <p:tgtEl>
                                          <p:spTgt spid="18437"/>
                                        </p:tgtEl>
                                        <p:attrNameLst>
                                          <p:attrName>ppt_x</p:attrName>
                                        </p:attrNameLst>
                                      </p:cBhvr>
                                      <p:tavLst>
                                        <p:tav tm="0">
                                          <p:val>
                                            <p:strVal val="#ppt_x"/>
                                          </p:val>
                                        </p:tav>
                                        <p:tav tm="100000">
                                          <p:val>
                                            <p:strVal val="#ppt_x"/>
                                          </p:val>
                                        </p:tav>
                                      </p:tavLst>
                                    </p:anim>
                                    <p:anim calcmode="lin" valueType="num">
                                      <p:cBhvr additive="base">
                                        <p:cTn id="13" dur="500" fill="hold"/>
                                        <p:tgtEl>
                                          <p:spTgt spid="184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bldLvl="0" animBg="1"/>
      <p:bldP spid="1843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sym typeface="+mn-ea"/>
              </a:rPr>
              <a:t>成功</a:t>
            </a:r>
            <a:r>
              <a:rPr lang="en-US" altLang="zh-CN" dirty="0">
                <a:latin typeface="宋体" panose="02010600030101010101" pitchFamily="2" charset="-122"/>
                <a:sym typeface="+mn-ea"/>
              </a:rPr>
              <a:t>PCR</a:t>
            </a:r>
            <a:r>
              <a:rPr lang="zh-CN" altLang="en-US" dirty="0">
                <a:latin typeface="宋体" panose="02010600030101010101" pitchFamily="2" charset="-122"/>
                <a:sym typeface="+mn-ea"/>
              </a:rPr>
              <a:t>的特点</a:t>
            </a:r>
            <a:r>
              <a:rPr lang="zh-CN" altLang="en-US" b="1" dirty="0">
                <a:solidFill>
                  <a:srgbClr val="FF0000"/>
                </a:solidFill>
                <a:latin typeface="宋体" panose="02010600030101010101" pitchFamily="2" charset="-122"/>
              </a:rPr>
              <a:t/>
            </a:r>
            <a:br>
              <a:rPr lang="zh-CN" altLang="en-US" b="1" dirty="0">
                <a:solidFill>
                  <a:srgbClr val="FF0000"/>
                </a:solidFill>
                <a:latin typeface="宋体" panose="02010600030101010101" pitchFamily="2" charset="-122"/>
              </a:rPr>
            </a:br>
            <a:endParaRPr lang="zh-CN" altLang="en-US" b="1" dirty="0">
              <a:solidFill>
                <a:srgbClr val="FF0000"/>
              </a:solidFill>
              <a:latin typeface="宋体" panose="02010600030101010101" pitchFamily="2" charset="-122"/>
            </a:endParaRPr>
          </a:p>
        </p:txBody>
      </p:sp>
      <p:sp>
        <p:nvSpPr>
          <p:cNvPr id="3" name="内容占位符 2"/>
          <p:cNvSpPr>
            <a:spLocks noGrp="1"/>
          </p:cNvSpPr>
          <p:nvPr>
            <p:ph idx="1"/>
          </p:nvPr>
        </p:nvSpPr>
        <p:spPr>
          <a:xfrm>
            <a:off x="533400" y="1426845"/>
            <a:ext cx="8229600" cy="4525963"/>
          </a:xfrm>
        </p:spPr>
        <p:txBody>
          <a:bodyPr/>
          <a:lstStyle/>
          <a:p>
            <a:pPr marL="342900" indent="-342900">
              <a:lnSpc>
                <a:spcPct val="150000"/>
              </a:lnSpc>
              <a:spcBef>
                <a:spcPct val="20000"/>
              </a:spcBef>
              <a:buChar char="•"/>
            </a:pPr>
            <a:r>
              <a:rPr lang="zh-CN" altLang="en-US"/>
              <a:t>特异性：高度特异地产生一个扩增带</a:t>
            </a:r>
          </a:p>
          <a:p>
            <a:pPr marL="342900" indent="-342900">
              <a:lnSpc>
                <a:spcPct val="150000"/>
              </a:lnSpc>
              <a:spcBef>
                <a:spcPct val="20000"/>
              </a:spcBef>
              <a:buChar char="•"/>
            </a:pPr>
            <a:r>
              <a:rPr lang="zh-CN" altLang="en-US"/>
              <a:t>有效性：高效率，较少的循环获得较多的  扩增产物</a:t>
            </a:r>
          </a:p>
          <a:p>
            <a:pPr marL="342900" indent="-342900">
              <a:lnSpc>
                <a:spcPct val="150000"/>
              </a:lnSpc>
              <a:spcBef>
                <a:spcPct val="20000"/>
              </a:spcBef>
              <a:buChar char="•"/>
            </a:pPr>
            <a:r>
              <a:rPr lang="zh-CN" altLang="en-US"/>
              <a:t>忠实性：体现在由</a:t>
            </a:r>
            <a:r>
              <a:rPr lang="en-US" altLang="zh-CN"/>
              <a:t>DNA</a:t>
            </a:r>
            <a:r>
              <a:rPr lang="zh-CN" altLang="en-US"/>
              <a:t>聚合酶诱导的错配率非常低</a:t>
            </a:r>
          </a:p>
          <a:p>
            <a:endParaRPr lang="zh-CN" altLang="en-US"/>
          </a:p>
        </p:txBody>
      </p:sp>
      <p:sp>
        <p:nvSpPr>
          <p:cNvPr id="18434" name="Rectangle 5"/>
          <p:cNvSpPr/>
          <p:nvPr/>
        </p:nvSpPr>
        <p:spPr>
          <a:xfrm>
            <a:off x="2286000" y="647700"/>
            <a:ext cx="4546600" cy="533400"/>
          </a:xfrm>
          <a:prstGeom prst="rect">
            <a:avLst/>
          </a:prstGeom>
          <a:noFill/>
          <a:ln w="9525">
            <a:noFill/>
          </a:ln>
        </p:spPr>
        <p:txBody>
          <a:bodyPr anchor="ctr"/>
          <a:lstStyle/>
          <a:p>
            <a:pPr algn="ctr"/>
            <a:endParaRPr lang="zh-CN" altLang="en-US" sz="4000" b="1" dirty="0">
              <a:solidFill>
                <a:srgbClr val="FF0000"/>
              </a:solidFill>
              <a:latin typeface="宋体" panose="02010600030101010101" pitchFamily="2" charset="-122"/>
            </a:endParaRPr>
          </a:p>
        </p:txBody>
      </p:sp>
      <p:sp>
        <p:nvSpPr>
          <p:cNvPr id="18435" name="Rectangle 6"/>
          <p:cNvSpPr/>
          <p:nvPr/>
        </p:nvSpPr>
        <p:spPr>
          <a:xfrm>
            <a:off x="533400" y="1905000"/>
            <a:ext cx="8208963" cy="2743200"/>
          </a:xfrm>
          <a:prstGeom prst="rect">
            <a:avLst/>
          </a:prstGeom>
          <a:noFill/>
          <a:ln w="9525">
            <a:noFill/>
          </a:ln>
        </p:spPr>
        <p:txBody>
          <a:bodyPr/>
          <a:lstStyle/>
          <a:p>
            <a:pPr marL="342900" indent="-342900">
              <a:spcBef>
                <a:spcPct val="20000"/>
              </a:spcBef>
              <a:buChar char="•"/>
            </a:pPr>
            <a:endParaRPr lang="zh-CN" altLang="en-US" sz="3200" b="1" dirty="0">
              <a:solidFill>
                <a:srgbClr val="000000"/>
              </a:solidFill>
              <a:latin typeface="宋体" panose="02010600030101010101" pitchFamily="2" charset="-122"/>
            </a:endParaRPr>
          </a:p>
        </p:txBody>
      </p:sp>
      <p:sp>
        <p:nvSpPr>
          <p:cNvPr id="23559" name="Rectangle 7"/>
          <p:cNvSpPr>
            <a:spLocks noChangeArrowheads="1"/>
          </p:cNvSpPr>
          <p:nvPr/>
        </p:nvSpPr>
        <p:spPr bwMode="auto">
          <a:xfrm>
            <a:off x="3059430" y="5311775"/>
            <a:ext cx="2998788" cy="762000"/>
          </a:xfrm>
          <a:prstGeom prst="rect">
            <a:avLst/>
          </a:prstGeom>
          <a:no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黑体" panose="02010609060101010101" pitchFamily="49" charset="-122"/>
                <a:ea typeface="黑体" panose="02010609060101010101" pitchFamily="49" charset="-122"/>
                <a:cs typeface="+mn-cs"/>
              </a:rPr>
              <a:t>两个关键</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6883"/>
            <a:ext cx="8229600" cy="1143000"/>
          </a:xfrm>
        </p:spPr>
        <p:txBody>
          <a:bodyPr/>
          <a:lstStyle/>
          <a:p>
            <a:r>
              <a:rPr lang="zh-CN" altLang="en-US"/>
              <a:t>一、正确的引物设计</a:t>
            </a:r>
            <a:br>
              <a:rPr lang="zh-CN" altLang="en-US"/>
            </a:br>
            <a:endParaRPr lang="zh-CN" altLang="en-US"/>
          </a:p>
        </p:txBody>
      </p:sp>
      <p:sp>
        <p:nvSpPr>
          <p:cNvPr id="19458" name="Rectangle 3"/>
          <p:cNvSpPr>
            <a:spLocks noGrp="1"/>
          </p:cNvSpPr>
          <p:nvPr>
            <p:ph idx="1"/>
          </p:nvPr>
        </p:nvSpPr>
        <p:spPr/>
        <p:txBody>
          <a:bodyPr vert="horz" wrap="square" lIns="91440" tIns="45720" rIns="91440" bIns="45720" anchor="t"/>
          <a:lstStyle/>
          <a:p>
            <a:pPr marL="533400" indent="-533400" eaLnBrk="1" latinLnBrk="0" hangingPunct="1">
              <a:lnSpc>
                <a:spcPts val="4060"/>
              </a:lnSpc>
              <a:spcBef>
                <a:spcPts val="0"/>
              </a:spcBef>
              <a:buFont typeface="Wingdings" panose="05000000000000000000" pitchFamily="2" charset="2"/>
              <a:buAutoNum type="arabicPeriod"/>
            </a:pPr>
            <a:r>
              <a:rPr lang="zh-CN" altLang="en-US" sz="2800" b="1" dirty="0">
                <a:solidFill>
                  <a:srgbClr val="002060"/>
                </a:solidFill>
                <a:latin typeface="黑体" panose="02010609060101010101" pitchFamily="49" charset="-122"/>
                <a:cs typeface="黑体" panose="02010609060101010101" pitchFamily="49" charset="-122"/>
              </a:rPr>
              <a:t>引物长度和</a:t>
            </a:r>
            <a:r>
              <a:rPr lang="en-US" altLang="zh-CN" sz="2800" b="1" dirty="0">
                <a:solidFill>
                  <a:srgbClr val="002060"/>
                </a:solidFill>
                <a:latin typeface="黑体" panose="02010609060101010101" pitchFamily="49" charset="-122"/>
                <a:cs typeface="黑体" panose="02010609060101010101" pitchFamily="49" charset="-122"/>
              </a:rPr>
              <a:t>GC%</a:t>
            </a:r>
            <a:r>
              <a:rPr lang="zh-CN" altLang="en-US" sz="2800" b="1" dirty="0">
                <a:solidFill>
                  <a:srgbClr val="002060"/>
                </a:solidFill>
                <a:latin typeface="黑体" panose="02010609060101010101" pitchFamily="49" charset="-122"/>
                <a:cs typeface="黑体" panose="02010609060101010101" pitchFamily="49" charset="-122"/>
              </a:rPr>
              <a:t>含量  </a:t>
            </a:r>
            <a:r>
              <a:rPr lang="en-US" altLang="zh-CN" sz="2800" dirty="0">
                <a:solidFill>
                  <a:srgbClr val="002060"/>
                </a:solidFill>
                <a:latin typeface="黑体" panose="02010609060101010101" pitchFamily="49" charset="-122"/>
                <a:cs typeface="黑体" panose="02010609060101010101" pitchFamily="49" charset="-122"/>
              </a:rPr>
              <a:t>15-60 bp</a:t>
            </a:r>
            <a:r>
              <a:rPr lang="zh-CN" altLang="en-US" sz="2800" dirty="0">
                <a:solidFill>
                  <a:srgbClr val="002060"/>
                </a:solidFill>
                <a:latin typeface="黑体" panose="02010609060101010101" pitchFamily="49" charset="-122"/>
                <a:cs typeface="黑体" panose="02010609060101010101" pitchFamily="49" charset="-122"/>
              </a:rPr>
              <a:t>，</a:t>
            </a:r>
            <a:r>
              <a:rPr lang="en-US" altLang="zh-CN" sz="2800" dirty="0">
                <a:solidFill>
                  <a:srgbClr val="FF0000"/>
                </a:solidFill>
                <a:latin typeface="黑体" panose="02010609060101010101" pitchFamily="49" charset="-122"/>
                <a:cs typeface="黑体" panose="02010609060101010101" pitchFamily="49" charset="-122"/>
              </a:rPr>
              <a:t>40%-60%</a:t>
            </a:r>
            <a:endParaRPr lang="en-US" altLang="zh-CN" sz="2800" dirty="0">
              <a:solidFill>
                <a:srgbClr val="002060"/>
              </a:solidFill>
              <a:latin typeface="黑体" panose="02010609060101010101" pitchFamily="49" charset="-122"/>
              <a:cs typeface="黑体" panose="02010609060101010101" pitchFamily="49" charset="-122"/>
            </a:endParaRPr>
          </a:p>
          <a:p>
            <a:pPr marL="533400" indent="-533400" eaLnBrk="1" latinLnBrk="0" hangingPunct="1">
              <a:lnSpc>
                <a:spcPts val="4060"/>
              </a:lnSpc>
              <a:spcBef>
                <a:spcPts val="0"/>
              </a:spcBef>
              <a:buFont typeface="Wingdings" panose="05000000000000000000" pitchFamily="2" charset="2"/>
              <a:buAutoNum type="arabicPeriod"/>
            </a:pPr>
            <a:r>
              <a:rPr lang="en-US" altLang="zh-CN" sz="2800" b="1" dirty="0">
                <a:solidFill>
                  <a:srgbClr val="002060"/>
                </a:solidFill>
                <a:latin typeface="黑体" panose="02010609060101010101" pitchFamily="49" charset="-122"/>
                <a:cs typeface="黑体" panose="02010609060101010101" pitchFamily="49" charset="-122"/>
              </a:rPr>
              <a:t>Tm</a:t>
            </a:r>
            <a:r>
              <a:rPr lang="zh-CN" altLang="en-US" sz="2800" b="1" dirty="0">
                <a:solidFill>
                  <a:srgbClr val="002060"/>
                </a:solidFill>
                <a:latin typeface="黑体" panose="02010609060101010101" pitchFamily="49" charset="-122"/>
                <a:cs typeface="黑体" panose="02010609060101010101" pitchFamily="49" charset="-122"/>
              </a:rPr>
              <a:t>值： </a:t>
            </a:r>
            <a:r>
              <a:rPr lang="en-US" altLang="zh-CN" sz="2800" dirty="0">
                <a:solidFill>
                  <a:srgbClr val="002060"/>
                </a:solidFill>
                <a:latin typeface="黑体" panose="02010609060101010101" pitchFamily="49" charset="-122"/>
                <a:cs typeface="黑体" panose="02010609060101010101" pitchFamily="49" charset="-122"/>
              </a:rPr>
              <a:t>Tm=4℃(G+C)+2℃(A+T )                                               </a:t>
            </a:r>
          </a:p>
          <a:p>
            <a:pPr marL="533400" indent="-533400" eaLnBrk="1" latinLnBrk="0" hangingPunct="1">
              <a:lnSpc>
                <a:spcPts val="4060"/>
              </a:lnSpc>
              <a:spcBef>
                <a:spcPts val="0"/>
              </a:spcBef>
              <a:buFont typeface="Wingdings" panose="05000000000000000000" pitchFamily="2" charset="2"/>
              <a:buNone/>
            </a:pPr>
            <a:r>
              <a:rPr lang="en-US" altLang="zh-CN" sz="2800" dirty="0">
                <a:solidFill>
                  <a:srgbClr val="002060"/>
                </a:solidFill>
                <a:latin typeface="黑体" panose="02010609060101010101" pitchFamily="49" charset="-122"/>
                <a:cs typeface="黑体" panose="02010609060101010101" pitchFamily="49" charset="-122"/>
              </a:rPr>
              <a:t>          </a:t>
            </a:r>
            <a:r>
              <a:rPr lang="en-US" altLang="zh-CN" sz="2800" dirty="0">
                <a:solidFill>
                  <a:srgbClr val="FF0000"/>
                </a:solidFill>
                <a:latin typeface="黑体" panose="02010609060101010101" pitchFamily="49" charset="-122"/>
                <a:cs typeface="黑体" panose="02010609060101010101" pitchFamily="49" charset="-122"/>
              </a:rPr>
              <a:t>Ta=Tm - 5℃</a:t>
            </a:r>
            <a:endParaRPr lang="en-US" altLang="zh-CN" sz="2800" b="1" dirty="0">
              <a:solidFill>
                <a:srgbClr val="FF0000"/>
              </a:solidFill>
              <a:latin typeface="黑体" panose="02010609060101010101" pitchFamily="49" charset="-122"/>
              <a:cs typeface="黑体" panose="02010609060101010101" pitchFamily="49" charset="-122"/>
            </a:endParaRPr>
          </a:p>
          <a:p>
            <a:pPr marL="533400" indent="-533400" eaLnBrk="1" latinLnBrk="0" hangingPunct="1">
              <a:lnSpc>
                <a:spcPts val="4060"/>
              </a:lnSpc>
              <a:spcBef>
                <a:spcPts val="0"/>
              </a:spcBef>
              <a:buFont typeface="Wingdings" panose="05000000000000000000" pitchFamily="2" charset="2"/>
              <a:buAutoNum type="arabicPeriod" startAt="3"/>
            </a:pPr>
            <a:r>
              <a:rPr lang="zh-CN" altLang="en-US" sz="2800" b="1" dirty="0">
                <a:solidFill>
                  <a:srgbClr val="002060"/>
                </a:solidFill>
                <a:latin typeface="黑体" panose="02010609060101010101" pitchFamily="49" charset="-122"/>
                <a:cs typeface="黑体" panose="02010609060101010101" pitchFamily="49" charset="-122"/>
              </a:rPr>
              <a:t>引物的端部                                                                   </a:t>
            </a:r>
            <a:r>
              <a:rPr lang="en-US" altLang="zh-CN" sz="2800" b="1" dirty="0">
                <a:solidFill>
                  <a:srgbClr val="002060"/>
                </a:solidFill>
                <a:latin typeface="黑体" panose="02010609060101010101" pitchFamily="49" charset="-122"/>
                <a:cs typeface="黑体" panose="02010609060101010101" pitchFamily="49" charset="-122"/>
              </a:rPr>
              <a:t>3’</a:t>
            </a:r>
            <a:r>
              <a:rPr lang="zh-CN" altLang="en-US" sz="2800" b="1" dirty="0">
                <a:solidFill>
                  <a:srgbClr val="002060"/>
                </a:solidFill>
                <a:latin typeface="黑体" panose="02010609060101010101" pitchFamily="49" charset="-122"/>
                <a:cs typeface="黑体" panose="02010609060101010101" pitchFamily="49" charset="-122"/>
              </a:rPr>
              <a:t>端起始碱基决定特异性，错配延伸效率 </a:t>
            </a:r>
            <a:r>
              <a:rPr lang="en-US" altLang="zh-CN" sz="2800" b="1" dirty="0">
                <a:solidFill>
                  <a:srgbClr val="FF0000"/>
                </a:solidFill>
                <a:latin typeface="黑体" panose="02010609060101010101" pitchFamily="49" charset="-122"/>
                <a:cs typeface="黑体" panose="02010609060101010101" pitchFamily="49" charset="-122"/>
              </a:rPr>
              <a:t>T&gt;G=C&gt;A  </a:t>
            </a:r>
            <a:r>
              <a:rPr lang="en-US" altLang="zh-CN" sz="2800" b="1" dirty="0">
                <a:solidFill>
                  <a:srgbClr val="002060"/>
                </a:solidFill>
                <a:latin typeface="黑体" panose="02010609060101010101" pitchFamily="49" charset="-122"/>
                <a:cs typeface="黑体" panose="02010609060101010101" pitchFamily="49" charset="-122"/>
              </a:rPr>
              <a:t>        </a:t>
            </a:r>
          </a:p>
          <a:p>
            <a:pPr marL="533400" indent="-533400" eaLnBrk="1" latinLnBrk="0" hangingPunct="1">
              <a:lnSpc>
                <a:spcPts val="4060"/>
              </a:lnSpc>
              <a:spcBef>
                <a:spcPts val="0"/>
              </a:spcBef>
              <a:buFont typeface="Wingdings" panose="05000000000000000000" pitchFamily="2" charset="2"/>
              <a:buNone/>
            </a:pPr>
            <a:r>
              <a:rPr lang="en-US" altLang="zh-CN" sz="2800" b="1" dirty="0">
                <a:solidFill>
                  <a:srgbClr val="002060"/>
                </a:solidFill>
                <a:latin typeface="黑体" panose="02010609060101010101" pitchFamily="49" charset="-122"/>
                <a:cs typeface="黑体" panose="02010609060101010101" pitchFamily="49" charset="-122"/>
              </a:rPr>
              <a:t>   5’</a:t>
            </a:r>
            <a:r>
              <a:rPr lang="zh-CN" altLang="en-US" sz="2800" b="1" dirty="0">
                <a:solidFill>
                  <a:srgbClr val="002060"/>
                </a:solidFill>
                <a:latin typeface="黑体" panose="02010609060101010101" pitchFamily="49" charset="-122"/>
                <a:cs typeface="黑体" panose="02010609060101010101" pitchFamily="49" charset="-122"/>
              </a:rPr>
              <a:t>端碱基可呈游离状态，可被修饰（如加酶切位点，引入突变位点，插入启动子序列等）</a:t>
            </a:r>
            <a:r>
              <a:rPr lang="zh-CN" altLang="en-US" sz="2400" b="1" dirty="0">
                <a:solidFill>
                  <a:srgbClr val="000000"/>
                </a:solidFill>
                <a:latin typeface="宋体" panose="02010600030101010101" pitchFamily="2" charset="-122"/>
                <a:cs typeface="Arial" panose="020B0604020202020204" pitchFamily="34" charset="0"/>
              </a:rPr>
              <a:t>              </a:t>
            </a:r>
            <a:endParaRPr lang="zh-CN" altLang="en-US" sz="2400" b="1" dirty="0">
              <a:solidFill>
                <a:srgbClr val="000000"/>
              </a:solidFill>
              <a:latin typeface="宋体" panose="02010600030101010101" pitchFamily="2" charset="-122"/>
              <a:ea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20482" name="Rectangle 2"/>
          <p:cNvSpPr>
            <a:spLocks noGrp="1"/>
          </p:cNvSpPr>
          <p:nvPr>
            <p:ph idx="1"/>
          </p:nvPr>
        </p:nvSpPr>
        <p:spPr>
          <a:xfrm>
            <a:off x="609600" y="1600200"/>
            <a:ext cx="8229600" cy="4525963"/>
          </a:xfrm>
        </p:spPr>
        <p:txBody>
          <a:bodyPr vert="horz" wrap="square" lIns="91440" tIns="45720" rIns="91440" bIns="45720" anchor="t"/>
          <a:lstStyle/>
          <a:p>
            <a:pPr marL="609600" indent="-609600" eaLnBrk="1" hangingPunct="1">
              <a:buNone/>
            </a:pPr>
            <a:r>
              <a:rPr lang="zh-CN" altLang="en-US" sz="2800" b="1" dirty="0">
                <a:latin typeface="黑体" panose="02010609060101010101" pitchFamily="49" charset="-122"/>
                <a:cs typeface="黑体" panose="02010609060101010101" pitchFamily="49" charset="-122"/>
              </a:rPr>
              <a:t>4.</a:t>
            </a:r>
            <a:r>
              <a:rPr lang="en-US" altLang="zh-CN" sz="2800" b="1" dirty="0">
                <a:gradFill>
                  <a:gsLst>
                    <a:gs pos="0">
                      <a:srgbClr val="012D86"/>
                    </a:gs>
                    <a:gs pos="100000">
                      <a:srgbClr val="0E2557"/>
                    </a:gs>
                  </a:gsLst>
                  <a:lin scaled="0"/>
                </a:gradFill>
                <a:latin typeface="黑体" panose="02010609060101010101" pitchFamily="49" charset="-122"/>
                <a:cs typeface="黑体" panose="02010609060101010101" pitchFamily="49" charset="-122"/>
              </a:rPr>
              <a:t> </a:t>
            </a:r>
            <a:r>
              <a:rPr lang="zh-CN" altLang="en-US" sz="2800" b="1" dirty="0">
                <a:latin typeface="黑体" panose="02010609060101010101" pitchFamily="49" charset="-122"/>
                <a:cs typeface="黑体" panose="02010609060101010101" pitchFamily="49" charset="-122"/>
              </a:rPr>
              <a:t>引物无回文对称结构（发夹结构）</a:t>
            </a:r>
          </a:p>
          <a:p>
            <a:pPr marL="609600" indent="-609600" eaLnBrk="1" hangingPunct="1">
              <a:buNone/>
            </a:pPr>
            <a:r>
              <a:rPr lang="zh-CN" altLang="en-US" sz="2800" b="1" dirty="0">
                <a:latin typeface="黑体" panose="02010609060101010101" pitchFamily="49" charset="-122"/>
                <a:cs typeface="黑体" panose="02010609060101010101" pitchFamily="49" charset="-122"/>
              </a:rPr>
              <a:t>5. 引物自身不能配对                                             </a:t>
            </a:r>
          </a:p>
          <a:p>
            <a:pPr marL="609600" indent="-609600" eaLnBrk="1" hangingPunct="1">
              <a:buNone/>
            </a:pPr>
            <a:r>
              <a:rPr lang="zh-CN" altLang="en-US" sz="2800" b="1" dirty="0">
                <a:latin typeface="黑体" panose="02010609060101010101" pitchFamily="49" charset="-122"/>
                <a:cs typeface="黑体" panose="02010609060101010101" pitchFamily="49" charset="-122"/>
              </a:rPr>
              <a:t>     5’----AGCT3’</a:t>
            </a:r>
          </a:p>
          <a:p>
            <a:pPr marL="609600" indent="-609600" eaLnBrk="1" hangingPunct="1">
              <a:buNone/>
            </a:pPr>
            <a:r>
              <a:rPr lang="zh-CN" altLang="en-US" sz="2800" b="1" dirty="0">
                <a:latin typeface="黑体" panose="02010609060101010101" pitchFamily="49" charset="-122"/>
                <a:cs typeface="黑体" panose="02010609060101010101" pitchFamily="49" charset="-122"/>
              </a:rPr>
              <a:t>         3’TCGA----5’</a:t>
            </a:r>
          </a:p>
          <a:p>
            <a:pPr marL="609600" indent="-609600" eaLnBrk="1" hangingPunct="1">
              <a:buNone/>
            </a:pPr>
            <a:r>
              <a:rPr lang="zh-CN" altLang="en-US" sz="2800" b="1" dirty="0">
                <a:latin typeface="黑体" panose="02010609060101010101" pitchFamily="49" charset="-122"/>
                <a:cs typeface="黑体" panose="02010609060101010101" pitchFamily="49" charset="-122"/>
              </a:rPr>
              <a:t>   引物二聚体（反应底物，与靶序列竞争酶和dNTP）</a:t>
            </a:r>
          </a:p>
          <a:p>
            <a:pPr marL="609600" indent="-609600" eaLnBrk="1" hangingPunct="1">
              <a:buNone/>
            </a:pPr>
            <a:r>
              <a:rPr lang="zh-CN" altLang="en-US" sz="2800" b="1" dirty="0">
                <a:latin typeface="黑体" panose="02010609060101010101" pitchFamily="49" charset="-122"/>
                <a:cs typeface="黑体" panose="02010609060101010101" pitchFamily="49" charset="-122"/>
              </a:rPr>
              <a:t>6. 二引物间不能配对</a:t>
            </a:r>
          </a:p>
          <a:p>
            <a:pPr marL="609600" indent="-609600" eaLnBrk="1" hangingPunct="1">
              <a:buNone/>
            </a:pPr>
            <a:r>
              <a:rPr lang="zh-CN" altLang="en-US" sz="2800" b="1" dirty="0">
                <a:latin typeface="黑体" panose="02010609060101010101" pitchFamily="49" charset="-122"/>
                <a:cs typeface="黑体" panose="02010609060101010101" pitchFamily="49" charset="-122"/>
              </a:rPr>
              <a:t>7. 二引物的Tm值相近</a:t>
            </a:r>
          </a:p>
        </p:txBody>
      </p:sp>
      <p:pic>
        <p:nvPicPr>
          <p:cNvPr id="20483" name="Picture 3" descr="武大LOGO"/>
          <p:cNvPicPr>
            <a:picLocks noChangeAspect="1"/>
          </p:cNvPicPr>
          <p:nvPr/>
        </p:nvPicPr>
        <p:blipFill>
          <a:blip r:embed="rId3"/>
          <a:stretch>
            <a:fillRect/>
          </a:stretch>
        </p:blipFill>
        <p:spPr>
          <a:xfrm>
            <a:off x="76200" y="66675"/>
            <a:ext cx="4733925" cy="619125"/>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二、</a:t>
            </a:r>
            <a:r>
              <a:rPr lang="en-US" altLang="zh-CN"/>
              <a:t>PCR</a:t>
            </a:r>
            <a:r>
              <a:rPr lang="zh-CN" altLang="en-US"/>
              <a:t>反应条件</a:t>
            </a:r>
            <a:endParaRPr kumimoji="0" lang="zh-CN" altLang="en-US" b="1" i="0" u="none" strike="noStrike" cap="none" spc="0" normalizeH="0" baseline="0">
              <a:solidFill>
                <a:srgbClr val="FF0000"/>
              </a:solidFill>
              <a:uFillTx/>
            </a:endParaRPr>
          </a:p>
        </p:txBody>
      </p:sp>
      <p:sp>
        <p:nvSpPr>
          <p:cNvPr id="3" name="内容占位符 2"/>
          <p:cNvSpPr>
            <a:spLocks noGrp="1"/>
          </p:cNvSpPr>
          <p:nvPr>
            <p:ph idx="1"/>
          </p:nvPr>
        </p:nvSpPr>
        <p:spPr>
          <a:xfrm>
            <a:off x="525780" y="1264285"/>
            <a:ext cx="7818120" cy="4526280"/>
          </a:xfrm>
        </p:spPr>
        <p:txBody>
          <a:bodyPr/>
          <a:lstStyle/>
          <a:p>
            <a:pPr marL="0" indent="0">
              <a:lnSpc>
                <a:spcPct val="90000"/>
              </a:lnSpc>
              <a:spcBef>
                <a:spcPct val="20000"/>
              </a:spcBef>
              <a:buNone/>
            </a:pPr>
            <a:r>
              <a:rPr lang="zh-CN" altLang="en-US" sz="2800">
                <a:solidFill>
                  <a:srgbClr val="FF0000"/>
                </a:solidFill>
              </a:rPr>
              <a:t>模板：</a:t>
            </a:r>
          </a:p>
          <a:p>
            <a:pPr marL="0" indent="0">
              <a:lnSpc>
                <a:spcPct val="90000"/>
              </a:lnSpc>
              <a:spcBef>
                <a:spcPct val="20000"/>
              </a:spcBef>
              <a:buNone/>
            </a:pPr>
            <a:r>
              <a:rPr lang="zh-CN" altLang="en-US" sz="2800"/>
              <a:t>    质粒</a:t>
            </a:r>
            <a:r>
              <a:rPr lang="en-US" altLang="zh-CN" sz="2800"/>
              <a:t>DNA</a:t>
            </a:r>
            <a:r>
              <a:rPr lang="zh-CN" altLang="en-US" sz="2800"/>
              <a:t>，扩增后的</a:t>
            </a:r>
            <a:r>
              <a:rPr lang="en-US" altLang="zh-CN" sz="2800"/>
              <a:t>DNA</a:t>
            </a:r>
            <a:r>
              <a:rPr lang="zh-CN" altLang="en-US" sz="2800"/>
              <a:t>，</a:t>
            </a:r>
            <a:r>
              <a:rPr lang="en-US" altLang="zh-CN" sz="2800"/>
              <a:t>cDNA </a:t>
            </a:r>
            <a:r>
              <a:rPr lang="zh-CN" altLang="en-US" sz="2800"/>
              <a:t>，基因组 </a:t>
            </a:r>
          </a:p>
          <a:p>
            <a:pPr marL="0" indent="0">
              <a:lnSpc>
                <a:spcPct val="90000"/>
              </a:lnSpc>
              <a:spcBef>
                <a:spcPct val="20000"/>
              </a:spcBef>
              <a:buNone/>
            </a:pPr>
            <a:r>
              <a:rPr lang="zh-CN" altLang="en-US" sz="2800"/>
              <a:t>    </a:t>
            </a:r>
            <a:r>
              <a:rPr lang="en-US" altLang="zh-CN" sz="2800"/>
              <a:t>DNA</a:t>
            </a:r>
            <a:r>
              <a:rPr lang="zh-CN" altLang="en-US" sz="2800"/>
              <a:t>（机械剪切或稀有限制酶酶切），单链和</a:t>
            </a:r>
          </a:p>
          <a:p>
            <a:pPr marL="0" indent="0">
              <a:lnSpc>
                <a:spcPct val="90000"/>
              </a:lnSpc>
              <a:spcBef>
                <a:spcPct val="20000"/>
              </a:spcBef>
              <a:buNone/>
            </a:pPr>
            <a:r>
              <a:rPr lang="zh-CN" altLang="en-US" sz="2800"/>
              <a:t>    双链， 拷贝数</a:t>
            </a:r>
            <a:r>
              <a:rPr lang="en-US" altLang="zh-CN" sz="2800"/>
              <a:t>10</a:t>
            </a:r>
            <a:r>
              <a:rPr lang="en-US" altLang="zh-CN" sz="2800" baseline="30000">
                <a:solidFill>
                  <a:srgbClr val="002060"/>
                </a:solidFill>
                <a:uFillTx/>
              </a:rPr>
              <a:t>2</a:t>
            </a:r>
            <a:r>
              <a:rPr lang="en-US" altLang="zh-CN" sz="2800"/>
              <a:t>-10</a:t>
            </a:r>
            <a:r>
              <a:rPr lang="en-US" altLang="zh-CN" sz="2800" baseline="30000"/>
              <a:t>5</a:t>
            </a:r>
            <a:endParaRPr lang="en-US" altLang="zh-CN" sz="2800"/>
          </a:p>
          <a:p>
            <a:pPr marL="0" indent="0">
              <a:lnSpc>
                <a:spcPct val="150000"/>
              </a:lnSpc>
              <a:spcBef>
                <a:spcPct val="20000"/>
              </a:spcBef>
              <a:buNone/>
            </a:pPr>
            <a:r>
              <a:rPr lang="zh-CN" altLang="en-US" sz="2800">
                <a:solidFill>
                  <a:srgbClr val="FF0000"/>
                </a:solidFill>
              </a:rPr>
              <a:t>引物：</a:t>
            </a:r>
            <a:r>
              <a:rPr lang="zh-CN" altLang="en-US" sz="2800">
                <a:sym typeface="+mn-ea"/>
              </a:rPr>
              <a:t>常用浓度</a:t>
            </a:r>
            <a:r>
              <a:rPr lang="en-US" altLang="zh-CN" sz="2800">
                <a:sym typeface="+mn-ea"/>
              </a:rPr>
              <a:t>0.1-0.5</a:t>
            </a:r>
            <a:r>
              <a:rPr lang="en-US" altLang="zh-CN" sz="2800">
                <a:latin typeface="Calibri" panose="020F0502020204030204" charset="0"/>
                <a:cs typeface="Calibri" panose="020F0502020204030204" charset="0"/>
                <a:sym typeface="+mn-ea"/>
              </a:rPr>
              <a:t>µ</a:t>
            </a:r>
            <a:r>
              <a:rPr lang="en-US" altLang="zh-CN" sz="2800">
                <a:sym typeface="+mn-ea"/>
              </a:rPr>
              <a:t>M, </a:t>
            </a:r>
            <a:r>
              <a:rPr lang="zh-CN" altLang="en-US" sz="2800">
                <a:sym typeface="+mn-ea"/>
              </a:rPr>
              <a:t>分装小管保存</a:t>
            </a:r>
            <a:r>
              <a:rPr lang="zh-CN" altLang="en-US" sz="2800"/>
              <a:t>    </a:t>
            </a:r>
            <a:r>
              <a:rPr lang="en-US" altLang="zh-CN" sz="2800">
                <a:solidFill>
                  <a:srgbClr val="FF0000"/>
                </a:solidFill>
              </a:rPr>
              <a:t>dNTP</a:t>
            </a:r>
            <a:r>
              <a:rPr lang="zh-CN" altLang="en-US" sz="2800">
                <a:solidFill>
                  <a:srgbClr val="FF0000"/>
                </a:solidFill>
              </a:rPr>
              <a:t>：</a:t>
            </a:r>
            <a:r>
              <a:rPr lang="en-US" altLang="zh-CN" sz="2800"/>
              <a:t>20-200</a:t>
            </a:r>
            <a:r>
              <a:rPr lang="en-US" altLang="zh-CN" sz="2800">
                <a:latin typeface="Calibri" panose="020F0502020204030204" charset="0"/>
                <a:cs typeface="Calibri" panose="020F0502020204030204" charset="0"/>
                <a:sym typeface="+mn-ea"/>
              </a:rPr>
              <a:t>µ</a:t>
            </a:r>
            <a:r>
              <a:rPr lang="en-US" altLang="zh-CN" sz="2800"/>
              <a:t>M</a:t>
            </a:r>
            <a:r>
              <a:rPr lang="zh-CN" altLang="en-US" sz="2800"/>
              <a:t>，</a:t>
            </a:r>
            <a:r>
              <a:rPr lang="en-US" altLang="zh-CN" sz="2800"/>
              <a:t>4</a:t>
            </a:r>
            <a:r>
              <a:rPr lang="zh-CN" altLang="en-US" sz="2800"/>
              <a:t>种</a:t>
            </a:r>
            <a:r>
              <a:rPr lang="en-US" altLang="zh-CN" sz="2800"/>
              <a:t>dNTP</a:t>
            </a:r>
            <a:r>
              <a:rPr lang="zh-CN" altLang="en-US" sz="2800"/>
              <a:t>终浓度相等</a:t>
            </a:r>
          </a:p>
          <a:p>
            <a:pPr marL="0" indent="0">
              <a:lnSpc>
                <a:spcPct val="150000"/>
              </a:lnSpc>
              <a:spcBef>
                <a:spcPct val="20000"/>
              </a:spcBef>
              <a:buNone/>
            </a:pPr>
            <a:r>
              <a:rPr lang="en-US" altLang="zh-CN" sz="2800">
                <a:solidFill>
                  <a:srgbClr val="FF0000"/>
                </a:solidFill>
              </a:rPr>
              <a:t>Mg</a:t>
            </a:r>
            <a:r>
              <a:rPr lang="en-US" altLang="zh-CN" sz="2800" baseline="30000">
                <a:solidFill>
                  <a:srgbClr val="FF0000"/>
                </a:solidFill>
              </a:rPr>
              <a:t>2+</a:t>
            </a:r>
            <a:r>
              <a:rPr lang="zh-CN" altLang="en-US" sz="2800">
                <a:solidFill>
                  <a:srgbClr val="FF0000"/>
                </a:solidFill>
              </a:rPr>
              <a:t>浓度：</a:t>
            </a:r>
            <a:r>
              <a:rPr lang="en-US" altLang="zh-CN" sz="2800"/>
              <a:t>0.5-2.5mM</a:t>
            </a:r>
          </a:p>
          <a:p>
            <a:pPr marL="0" indent="0">
              <a:lnSpc>
                <a:spcPct val="150000"/>
              </a:lnSpc>
              <a:spcBef>
                <a:spcPct val="20000"/>
              </a:spcBef>
              <a:buNone/>
            </a:pPr>
            <a:r>
              <a:rPr lang="en-US" altLang="zh-CN" sz="2800">
                <a:solidFill>
                  <a:srgbClr val="FF0000"/>
                </a:solidFill>
              </a:rPr>
              <a:t>pH</a:t>
            </a:r>
            <a:r>
              <a:rPr lang="zh-CN" altLang="en-US" sz="2800">
                <a:solidFill>
                  <a:srgbClr val="FF0000"/>
                </a:solidFill>
              </a:rPr>
              <a:t>：</a:t>
            </a:r>
            <a:endParaRPr lang="en-US" altLang="zh-CN" sz="2800">
              <a:solidFill>
                <a:srgbClr val="FF0000"/>
              </a:solidFill>
            </a:endParaRPr>
          </a:p>
          <a:p>
            <a:pPr marL="0" indent="0">
              <a:buNone/>
            </a:pPr>
            <a:endParaRPr lang="en-US" altLang="zh-CN" sz="2800">
              <a:solidFill>
                <a:srgbClr val="FF0000"/>
              </a:solidFill>
            </a:endParaRPr>
          </a:p>
        </p:txBody>
      </p:sp>
      <p:sp>
        <p:nvSpPr>
          <p:cNvPr id="32773" name="Rectangle 5"/>
          <p:cNvSpPr>
            <a:spLocks noChangeArrowheads="1"/>
          </p:cNvSpPr>
          <p:nvPr/>
        </p:nvSpPr>
        <p:spPr bwMode="auto">
          <a:xfrm>
            <a:off x="2235200" y="609600"/>
            <a:ext cx="4648200" cy="762000"/>
          </a:xfrm>
          <a:prstGeom prst="rect">
            <a:avLst/>
          </a:prstGeom>
          <a:noFill/>
          <a:ln>
            <a:noFill/>
          </a:ln>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21507" name="Rectangle 6"/>
          <p:cNvSpPr/>
          <p:nvPr/>
        </p:nvSpPr>
        <p:spPr>
          <a:xfrm>
            <a:off x="452438" y="1371600"/>
            <a:ext cx="8208962" cy="4916488"/>
          </a:xfrm>
          <a:prstGeom prst="rect">
            <a:avLst/>
          </a:prstGeom>
          <a:noFill/>
          <a:ln w="9525">
            <a:noFill/>
          </a:ln>
        </p:spPr>
        <p:txBody>
          <a:bodyPr/>
          <a:lstStyle/>
          <a:p>
            <a:pPr marL="342900" indent="-342900">
              <a:lnSpc>
                <a:spcPct val="90000"/>
              </a:lnSpc>
              <a:spcBef>
                <a:spcPct val="20000"/>
              </a:spcBef>
              <a:buChar char="•"/>
            </a:pPr>
            <a:endParaRPr lang="en-US" altLang="zh-CN" sz="2800" b="1" dirty="0">
              <a:solidFill>
                <a:srgbClr val="000000"/>
              </a:solidFill>
              <a:latin typeface="宋体" panose="02010600030101010101"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宋体" panose="02010600030101010101" pitchFamily="2" charset="-122"/>
                <a:sym typeface="+mn-ea"/>
              </a:rPr>
              <a:t>PCR</a:t>
            </a:r>
            <a:r>
              <a:rPr lang="zh-CN" altLang="en-US" dirty="0">
                <a:latin typeface="宋体" panose="02010600030101010101" pitchFamily="2" charset="-122"/>
                <a:sym typeface="+mn-ea"/>
              </a:rPr>
              <a:t>的模板</a:t>
            </a:r>
            <a:r>
              <a:rPr lang="zh-CN" altLang="en-US" b="1" dirty="0">
                <a:latin typeface="宋体" panose="02010600030101010101" pitchFamily="2" charset="-122"/>
              </a:rPr>
              <a:t/>
            </a:r>
            <a:br>
              <a:rPr lang="zh-CN" altLang="en-US" b="1" dirty="0">
                <a:latin typeface="宋体" panose="02010600030101010101" pitchFamily="2" charset="-122"/>
              </a:rPr>
            </a:br>
            <a:endParaRPr lang="zh-CN" altLang="en-US" b="1" dirty="0">
              <a:latin typeface="宋体" panose="02010600030101010101" pitchFamily="2" charset="-122"/>
            </a:endParaRPr>
          </a:p>
        </p:txBody>
      </p:sp>
      <p:sp>
        <p:nvSpPr>
          <p:cNvPr id="3" name="内容占位符 2"/>
          <p:cNvSpPr>
            <a:spLocks noGrp="1"/>
          </p:cNvSpPr>
          <p:nvPr>
            <p:ph idx="1"/>
          </p:nvPr>
        </p:nvSpPr>
        <p:spPr>
          <a:xfrm>
            <a:off x="457835" y="1165860"/>
            <a:ext cx="8229600" cy="4525963"/>
          </a:xfrm>
        </p:spPr>
        <p:txBody>
          <a:bodyPr/>
          <a:lstStyle/>
          <a:p>
            <a:pPr marL="730885" indent="-514350" algn="l" latinLnBrk="0">
              <a:lnSpc>
                <a:spcPts val="4540"/>
              </a:lnSpc>
              <a:spcBef>
                <a:spcPts val="1200"/>
              </a:spcBef>
              <a:buClr>
                <a:srgbClr val="002060"/>
              </a:buClr>
              <a:buSzPct val="80000"/>
              <a:buFont typeface="+mj-ea"/>
              <a:buAutoNum type="circleNumDbPlain"/>
            </a:pPr>
            <a:r>
              <a:rPr lang="zh-CN" altLang="en-US" dirty="0">
                <a:latin typeface="宋体" panose="02010600030101010101" pitchFamily="2" charset="-122"/>
                <a:sym typeface="+mn-ea"/>
              </a:rPr>
              <a:t>质粒</a:t>
            </a:r>
            <a:r>
              <a:rPr lang="en-US" altLang="zh-CN" dirty="0">
                <a:latin typeface="宋体" panose="02010600030101010101" pitchFamily="2" charset="-122"/>
                <a:sym typeface="+mn-ea"/>
              </a:rPr>
              <a:t>DNA</a:t>
            </a:r>
            <a:endParaRPr lang="en-US" altLang="zh-CN" b="1" dirty="0">
              <a:latin typeface="宋体" panose="02010600030101010101" pitchFamily="2" charset="-122"/>
            </a:endParaRPr>
          </a:p>
          <a:p>
            <a:pPr marL="730885" indent="-514350" algn="l" latinLnBrk="0">
              <a:lnSpc>
                <a:spcPts val="4540"/>
              </a:lnSpc>
              <a:spcBef>
                <a:spcPts val="1200"/>
              </a:spcBef>
              <a:buClr>
                <a:srgbClr val="002060"/>
              </a:buClr>
              <a:buSzPct val="80000"/>
              <a:buFont typeface="+mj-ea"/>
              <a:buAutoNum type="circleNumDbPlain"/>
            </a:pPr>
            <a:r>
              <a:rPr lang="zh-CN" altLang="en-US" dirty="0">
                <a:latin typeface="宋体" panose="02010600030101010101" pitchFamily="2" charset="-122"/>
                <a:sym typeface="+mn-ea"/>
              </a:rPr>
              <a:t>扩增后的</a:t>
            </a:r>
            <a:r>
              <a:rPr lang="en-US" altLang="zh-CN" dirty="0">
                <a:latin typeface="宋体" panose="02010600030101010101" pitchFamily="2" charset="-122"/>
                <a:sym typeface="+mn-ea"/>
              </a:rPr>
              <a:t>DNA</a:t>
            </a:r>
            <a:endParaRPr lang="en-US" altLang="zh-CN" b="1" dirty="0">
              <a:latin typeface="宋体" panose="02010600030101010101" pitchFamily="2" charset="-122"/>
            </a:endParaRPr>
          </a:p>
          <a:p>
            <a:pPr marL="730885" indent="-514350" algn="l" latinLnBrk="0">
              <a:lnSpc>
                <a:spcPts val="4540"/>
              </a:lnSpc>
              <a:spcBef>
                <a:spcPts val="1200"/>
              </a:spcBef>
              <a:buClr>
                <a:srgbClr val="002060"/>
              </a:buClr>
              <a:buSzPct val="80000"/>
              <a:buFont typeface="+mj-ea"/>
              <a:buAutoNum type="circleNumDbPlain"/>
            </a:pPr>
            <a:r>
              <a:rPr lang="en-US" altLang="zh-CN" dirty="0">
                <a:latin typeface="宋体" panose="02010600030101010101" pitchFamily="2" charset="-122"/>
                <a:sym typeface="+mn-ea"/>
              </a:rPr>
              <a:t>cDNA</a:t>
            </a:r>
            <a:endParaRPr lang="en-US" altLang="zh-CN" b="1" dirty="0">
              <a:latin typeface="宋体" panose="02010600030101010101" pitchFamily="2" charset="-122"/>
            </a:endParaRPr>
          </a:p>
          <a:p>
            <a:pPr marL="730885" indent="-514350" algn="l" latinLnBrk="0">
              <a:lnSpc>
                <a:spcPts val="4540"/>
              </a:lnSpc>
              <a:spcBef>
                <a:spcPts val="1200"/>
              </a:spcBef>
              <a:buClr>
                <a:srgbClr val="002060"/>
              </a:buClr>
              <a:buSzPct val="80000"/>
              <a:buFont typeface="+mj-ea"/>
              <a:buAutoNum type="circleNumDbPlain"/>
            </a:pPr>
            <a:r>
              <a:rPr lang="zh-CN" altLang="en-US" dirty="0">
                <a:latin typeface="宋体" panose="02010600030101010101" pitchFamily="2" charset="-122"/>
                <a:sym typeface="+mn-ea"/>
              </a:rPr>
              <a:t>基因组</a:t>
            </a:r>
            <a:r>
              <a:rPr lang="en-US" altLang="zh-CN" dirty="0">
                <a:latin typeface="宋体" panose="02010600030101010101" pitchFamily="2" charset="-122"/>
                <a:sym typeface="+mn-ea"/>
              </a:rPr>
              <a:t>DNA(</a:t>
            </a:r>
            <a:r>
              <a:rPr lang="zh-CN" altLang="en-US" dirty="0">
                <a:latin typeface="宋体" panose="02010600030101010101" pitchFamily="2" charset="-122"/>
                <a:sym typeface="+mn-ea"/>
              </a:rPr>
              <a:t>机械剪切或稀有限制酶酶切</a:t>
            </a:r>
            <a:r>
              <a:rPr lang="en-US" altLang="zh-CN" dirty="0">
                <a:latin typeface="宋体" panose="02010600030101010101" pitchFamily="2" charset="-122"/>
                <a:sym typeface="+mn-ea"/>
              </a:rPr>
              <a:t>)</a:t>
            </a:r>
            <a:endParaRPr lang="en-US" altLang="zh-CN" b="1" dirty="0">
              <a:latin typeface="宋体" panose="02010600030101010101" pitchFamily="2" charset="-122"/>
            </a:endParaRPr>
          </a:p>
          <a:p>
            <a:pPr marL="216535" indent="0" algn="l" latinLnBrk="0">
              <a:lnSpc>
                <a:spcPts val="4540"/>
              </a:lnSpc>
              <a:spcBef>
                <a:spcPts val="1200"/>
              </a:spcBef>
              <a:buClr>
                <a:srgbClr val="002060"/>
              </a:buClr>
              <a:buSzPct val="110000"/>
              <a:buFont typeface="+mj-ea"/>
              <a:buNone/>
            </a:pPr>
            <a:r>
              <a:rPr lang="zh-CN" altLang="en-US" u="sng" dirty="0">
                <a:solidFill>
                  <a:srgbClr val="FF0066"/>
                </a:solidFill>
                <a:latin typeface="宋体" panose="02010600030101010101" pitchFamily="2" charset="-122"/>
                <a:sym typeface="+mn-ea"/>
              </a:rPr>
              <a:t>本次试验</a:t>
            </a:r>
            <a:r>
              <a:rPr lang="en-US" altLang="zh-CN" u="sng" dirty="0">
                <a:solidFill>
                  <a:srgbClr val="FF0066"/>
                </a:solidFill>
                <a:latin typeface="宋体" panose="02010600030101010101" pitchFamily="2" charset="-122"/>
                <a:sym typeface="+mn-ea"/>
              </a:rPr>
              <a:t>DH5</a:t>
            </a:r>
            <a:r>
              <a:rPr lang="en-US" altLang="zh-CN" u="sng" dirty="0">
                <a:solidFill>
                  <a:srgbClr val="FF0066"/>
                </a:solidFill>
                <a:latin typeface="Arial" panose="020B0604020202020204" pitchFamily="34" charset="0"/>
                <a:cs typeface="Arial" panose="020B0604020202020204" pitchFamily="34" charset="0"/>
                <a:sym typeface="+mn-ea"/>
              </a:rPr>
              <a:t>α</a:t>
            </a:r>
            <a:r>
              <a:rPr lang="en-US" altLang="zh-CN" u="sng" dirty="0">
                <a:solidFill>
                  <a:srgbClr val="FF0066"/>
                </a:solidFill>
                <a:latin typeface="宋体" panose="02010600030101010101" pitchFamily="2" charset="-122"/>
                <a:sym typeface="+mn-ea"/>
              </a:rPr>
              <a:t>/pET28-EGFP</a:t>
            </a:r>
            <a:endParaRPr lang="en-US" altLang="zh-CN" b="1" dirty="0">
              <a:latin typeface="宋体" panose="02010600030101010101" pitchFamily="2" charset="-122"/>
            </a:endParaRPr>
          </a:p>
          <a:p>
            <a:endParaRPr lang="en-US" altLang="zh-CN" b="1" dirty="0">
              <a:latin typeface="宋体" panose="02010600030101010101" pitchFamily="2" charset="-122"/>
            </a:endParaRPr>
          </a:p>
        </p:txBody>
      </p:sp>
      <p:sp>
        <p:nvSpPr>
          <p:cNvPr id="35842" name="Rectangle 4"/>
          <p:cNvSpPr/>
          <p:nvPr/>
        </p:nvSpPr>
        <p:spPr>
          <a:xfrm>
            <a:off x="609600" y="533400"/>
            <a:ext cx="3646488" cy="609600"/>
          </a:xfrm>
          <a:prstGeom prst="rect">
            <a:avLst/>
          </a:prstGeom>
          <a:noFill/>
          <a:ln w="9525">
            <a:noFill/>
          </a:ln>
        </p:spPr>
        <p:txBody>
          <a:bodyPr/>
          <a:lstStyle/>
          <a:p>
            <a:pPr marL="609600" indent="-609600">
              <a:lnSpc>
                <a:spcPct val="120000"/>
              </a:lnSpc>
              <a:spcBef>
                <a:spcPct val="20000"/>
              </a:spcBef>
            </a:pPr>
            <a:endParaRPr lang="zh-CN" altLang="en-US" sz="3200" b="1" dirty="0">
              <a:latin typeface="宋体" panose="02010600030101010101" pitchFamily="2" charset="-122"/>
            </a:endParaRPr>
          </a:p>
        </p:txBody>
      </p:sp>
      <p:sp>
        <p:nvSpPr>
          <p:cNvPr id="35844" name="Rectangle 6"/>
          <p:cNvSpPr/>
          <p:nvPr/>
        </p:nvSpPr>
        <p:spPr>
          <a:xfrm>
            <a:off x="1564005" y="5782310"/>
            <a:ext cx="5120640" cy="583565"/>
          </a:xfrm>
          <a:prstGeom prst="rect">
            <a:avLst/>
          </a:prstGeom>
          <a:noFill/>
          <a:ln w="76200" cap="flat" cmpd="sng">
            <a:solidFill>
              <a:srgbClr val="FF0066"/>
            </a:solidFill>
            <a:prstDash val="solid"/>
            <a:miter/>
            <a:headEnd type="none" w="med" len="med"/>
            <a:tailEnd type="none" w="med" len="med"/>
          </a:ln>
        </p:spPr>
        <p:txBody>
          <a:bodyPr wrap="none">
            <a:spAutoFit/>
          </a:bodyPr>
          <a:lstStyle/>
          <a:p>
            <a:r>
              <a:rPr lang="zh-CN" altLang="en-US" sz="3200" dirty="0">
                <a:solidFill>
                  <a:srgbClr val="FF0066"/>
                </a:solidFill>
                <a:latin typeface="黑体" panose="02010609060101010101" pitchFamily="49" charset="-122"/>
                <a:ea typeface="黑体" panose="02010609060101010101" pitchFamily="49" charset="-122"/>
                <a:cs typeface="黑体" panose="02010609060101010101" pitchFamily="49" charset="-122"/>
              </a:rPr>
              <a:t>单链和双链</a:t>
            </a:r>
            <a:r>
              <a:rPr lang="en-US" altLang="zh-CN" sz="3200" dirty="0">
                <a:solidFill>
                  <a:srgbClr val="FF0066"/>
                </a:solidFill>
                <a:latin typeface="黑体" panose="02010609060101010101" pitchFamily="49" charset="-122"/>
                <a:ea typeface="黑体" panose="02010609060101010101" pitchFamily="49" charset="-122"/>
                <a:cs typeface="黑体" panose="02010609060101010101" pitchFamily="49" charset="-122"/>
              </a:rPr>
              <a:t>, </a:t>
            </a:r>
            <a:r>
              <a:rPr lang="zh-CN" altLang="en-US" sz="3200" dirty="0">
                <a:solidFill>
                  <a:srgbClr val="FF0066"/>
                </a:solidFill>
                <a:latin typeface="黑体" panose="02010609060101010101" pitchFamily="49" charset="-122"/>
                <a:ea typeface="黑体" panose="02010609060101010101" pitchFamily="49" charset="-122"/>
                <a:cs typeface="黑体" panose="02010609060101010101" pitchFamily="49" charset="-122"/>
              </a:rPr>
              <a:t>拷贝数</a:t>
            </a:r>
            <a:r>
              <a:rPr lang="en-US" altLang="zh-CN" sz="3200" dirty="0">
                <a:solidFill>
                  <a:srgbClr val="FF0066"/>
                </a:solidFill>
                <a:latin typeface="黑体" panose="02010609060101010101" pitchFamily="49" charset="-122"/>
                <a:ea typeface="黑体" panose="02010609060101010101" pitchFamily="49" charset="-122"/>
                <a:cs typeface="黑体" panose="02010609060101010101" pitchFamily="49" charset="-122"/>
              </a:rPr>
              <a:t>10</a:t>
            </a:r>
            <a:r>
              <a:rPr lang="en-US" altLang="zh-CN" sz="3200" baseline="30000" dirty="0">
                <a:solidFill>
                  <a:srgbClr val="FF0066"/>
                </a:solidFill>
                <a:latin typeface="黑体" panose="02010609060101010101" pitchFamily="49" charset="-122"/>
                <a:ea typeface="黑体" panose="02010609060101010101" pitchFamily="49" charset="-122"/>
                <a:cs typeface="黑体" panose="02010609060101010101" pitchFamily="49" charset="-122"/>
              </a:rPr>
              <a:t>2</a:t>
            </a:r>
            <a:r>
              <a:rPr lang="en-US" altLang="zh-CN" sz="3200" dirty="0">
                <a:solidFill>
                  <a:srgbClr val="FF0066"/>
                </a:solidFill>
                <a:latin typeface="黑体" panose="02010609060101010101" pitchFamily="49" charset="-122"/>
                <a:ea typeface="黑体" panose="02010609060101010101" pitchFamily="49" charset="-122"/>
                <a:cs typeface="黑体" panose="02010609060101010101" pitchFamily="49" charset="-122"/>
              </a:rPr>
              <a:t>-10</a:t>
            </a:r>
            <a:r>
              <a:rPr lang="en-US" altLang="zh-CN" sz="3200" baseline="30000" dirty="0">
                <a:solidFill>
                  <a:srgbClr val="FF0066"/>
                </a:solidFill>
                <a:latin typeface="黑体" panose="02010609060101010101" pitchFamily="49" charset="-122"/>
                <a:ea typeface="黑体" panose="02010609060101010101" pitchFamily="49" charset="-122"/>
                <a:cs typeface="黑体" panose="02010609060101010101" pitchFamily="49" charset="-122"/>
              </a:rPr>
              <a:t>5</a:t>
            </a:r>
          </a:p>
        </p:txBody>
      </p:sp>
      <p:sp>
        <p:nvSpPr>
          <p:cNvPr id="35845" name="AutoShape 7"/>
          <p:cNvSpPr/>
          <p:nvPr/>
        </p:nvSpPr>
        <p:spPr>
          <a:xfrm>
            <a:off x="4040505" y="4893945"/>
            <a:ext cx="719138" cy="647700"/>
          </a:xfrm>
          <a:prstGeom prst="downArrow">
            <a:avLst>
              <a:gd name="adj1" fmla="val 50000"/>
              <a:gd name="adj2" fmla="val 25000"/>
            </a:avLst>
          </a:prstGeom>
          <a:gradFill>
            <a:gsLst>
              <a:gs pos="19000">
                <a:srgbClr val="FFB9B9"/>
              </a:gs>
              <a:gs pos="64000">
                <a:srgbClr val="FF8F8E"/>
              </a:gs>
              <a:gs pos="44000">
                <a:srgbClr val="FE9E9F"/>
              </a:gs>
              <a:gs pos="84000">
                <a:srgbClr val="FF7373"/>
              </a:gs>
            </a:gsLst>
            <a:lin scaled="1"/>
          </a:gradFill>
          <a:ln w="9525" cap="flat" cmpd="sng">
            <a:solidFill>
              <a:schemeClr val="tx1"/>
            </a:solidFill>
            <a:prstDash val="solid"/>
            <a:miter/>
            <a:headEnd type="none" w="med" len="med"/>
            <a:tailEnd type="none" w="med" len="med"/>
          </a:ln>
        </p:spPr>
        <p:txBody>
          <a:bodyPr vert="eaVert" wrap="none" anchor="ctr"/>
          <a:lstStyle/>
          <a:p>
            <a:endParaRPr lang="zh-CN" altLang="en-US" dirty="0">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0028"/>
            <a:ext cx="8229600" cy="1143000"/>
          </a:xfrm>
        </p:spPr>
        <p:txBody>
          <a:bodyPr/>
          <a:lstStyle/>
          <a:p>
            <a:r>
              <a:rPr lang="zh-CN" altLang="en-US" sz="4400"/>
              <a:t>实 验 目 的</a:t>
            </a:r>
            <a:endParaRPr kumimoji="0" lang="zh-CN" altLang="en-US" sz="4400" b="1" i="0" u="none" strike="noStrike" cap="none" spc="0" normalizeH="0" baseline="0">
              <a:solidFill>
                <a:srgbClr val="FF0000"/>
              </a:solidFill>
              <a:uFillTx/>
            </a:endParaRPr>
          </a:p>
        </p:txBody>
      </p:sp>
      <p:sp>
        <p:nvSpPr>
          <p:cNvPr id="3" name="内容占位符 2"/>
          <p:cNvSpPr>
            <a:spLocks noGrp="1"/>
          </p:cNvSpPr>
          <p:nvPr>
            <p:ph idx="1"/>
          </p:nvPr>
        </p:nvSpPr>
        <p:spPr>
          <a:xfrm>
            <a:off x="798195" y="1617345"/>
            <a:ext cx="7362190" cy="4526280"/>
          </a:xfrm>
        </p:spPr>
        <p:txBody>
          <a:bodyPr/>
          <a:lstStyle/>
          <a:p>
            <a:pPr marL="514350" indent="-514350">
              <a:lnSpc>
                <a:spcPct val="110000"/>
              </a:lnSpc>
              <a:spcBef>
                <a:spcPct val="20000"/>
              </a:spcBef>
              <a:buFont typeface="Arial" panose="020B0604020202020204" pitchFamily="34" charset="0"/>
              <a:buAutoNum type="arabicPeriod"/>
            </a:pPr>
            <a:r>
              <a:rPr lang="zh-CN" altLang="en-US" dirty="0">
                <a:latin typeface="宋体" panose="02010600030101010101" pitchFamily="2" charset="-122"/>
                <a:sym typeface="+mn-ea"/>
              </a:rPr>
              <a:t>学习</a:t>
            </a:r>
            <a:r>
              <a:rPr lang="en-US" altLang="zh-CN" dirty="0">
                <a:latin typeface="宋体" panose="02010600030101010101" pitchFamily="2" charset="-122"/>
                <a:sym typeface="+mn-ea"/>
              </a:rPr>
              <a:t>PCR</a:t>
            </a:r>
            <a:r>
              <a:rPr lang="zh-CN" altLang="en-US" dirty="0">
                <a:latin typeface="宋体" panose="02010600030101010101" pitchFamily="2" charset="-122"/>
                <a:sym typeface="+mn-ea"/>
              </a:rPr>
              <a:t>体外扩增</a:t>
            </a:r>
            <a:r>
              <a:rPr lang="en-US" altLang="zh-CN" dirty="0">
                <a:latin typeface="宋体" panose="02010600030101010101" pitchFamily="2" charset="-122"/>
                <a:sym typeface="+mn-ea"/>
              </a:rPr>
              <a:t>DNA</a:t>
            </a:r>
            <a:r>
              <a:rPr lang="zh-CN" altLang="en-US" dirty="0">
                <a:latin typeface="宋体" panose="02010600030101010101" pitchFamily="2" charset="-122"/>
                <a:sym typeface="+mn-ea"/>
              </a:rPr>
              <a:t>原理及引物设计的原则</a:t>
            </a:r>
            <a:endParaRPr lang="zh-CN" altLang="en-US" b="1" dirty="0">
              <a:latin typeface="宋体" panose="02010600030101010101" pitchFamily="2" charset="-122"/>
            </a:endParaRPr>
          </a:p>
          <a:p>
            <a:pPr marL="514350" indent="-514350">
              <a:lnSpc>
                <a:spcPct val="110000"/>
              </a:lnSpc>
              <a:spcBef>
                <a:spcPct val="20000"/>
              </a:spcBef>
              <a:buFont typeface="Arial" panose="020B0604020202020204" pitchFamily="34" charset="0"/>
              <a:buAutoNum type="arabicPeriod"/>
            </a:pPr>
            <a:r>
              <a:rPr lang="zh-CN" altLang="en-US" dirty="0">
                <a:latin typeface="宋体" panose="02010600030101010101" pitchFamily="2" charset="-122"/>
                <a:sym typeface="+mn-ea"/>
              </a:rPr>
              <a:t>了解扩增过程中各因素对扩增结果的影响</a:t>
            </a:r>
            <a:endParaRPr lang="zh-CN" altLang="en-US" b="1" dirty="0">
              <a:latin typeface="宋体" panose="02010600030101010101" pitchFamily="2" charset="-122"/>
            </a:endParaRPr>
          </a:p>
          <a:p>
            <a:pPr marL="514350" indent="-514350">
              <a:lnSpc>
                <a:spcPct val="110000"/>
              </a:lnSpc>
              <a:spcBef>
                <a:spcPct val="20000"/>
              </a:spcBef>
              <a:buFont typeface="Arial" panose="020B0604020202020204" pitchFamily="34" charset="0"/>
              <a:buAutoNum type="arabicPeriod"/>
            </a:pPr>
            <a:r>
              <a:rPr lang="zh-CN" altLang="en-US" dirty="0">
                <a:latin typeface="宋体" panose="02010600030101010101" pitchFamily="2" charset="-122"/>
                <a:sym typeface="+mn-ea"/>
              </a:rPr>
              <a:t>掌握</a:t>
            </a:r>
            <a:r>
              <a:rPr lang="en-US" altLang="zh-CN" dirty="0">
                <a:latin typeface="宋体" panose="02010600030101010101" pitchFamily="2" charset="-122"/>
                <a:sym typeface="+mn-ea"/>
              </a:rPr>
              <a:t>PCR</a:t>
            </a:r>
            <a:r>
              <a:rPr lang="zh-CN" altLang="en-US" dirty="0">
                <a:latin typeface="宋体" panose="02010600030101010101" pitchFamily="2" charset="-122"/>
                <a:sym typeface="+mn-ea"/>
              </a:rPr>
              <a:t>的基本操作步骤</a:t>
            </a:r>
            <a:endParaRPr lang="zh-CN" altLang="en-US" b="1" dirty="0">
              <a:latin typeface="宋体" panose="02010600030101010101" pitchFamily="2" charset="-122"/>
            </a:endParaRPr>
          </a:p>
          <a:p>
            <a:pPr marL="514350" indent="-514350">
              <a:lnSpc>
                <a:spcPct val="110000"/>
              </a:lnSpc>
              <a:spcBef>
                <a:spcPct val="20000"/>
              </a:spcBef>
              <a:buFont typeface="Arial" panose="020B0604020202020204" pitchFamily="34" charset="0"/>
              <a:buAutoNum type="arabicPeriod"/>
            </a:pPr>
            <a:r>
              <a:rPr lang="zh-CN" altLang="en-US" dirty="0">
                <a:latin typeface="宋体" panose="02010600030101010101" pitchFamily="2" charset="-122"/>
                <a:sym typeface="+mn-ea"/>
              </a:rPr>
              <a:t>学习和掌握菌落</a:t>
            </a:r>
            <a:r>
              <a:rPr lang="en-US" altLang="zh-CN" dirty="0">
                <a:latin typeface="宋体" panose="02010600030101010101" pitchFamily="2" charset="-122"/>
                <a:sym typeface="+mn-ea"/>
              </a:rPr>
              <a:t>PCR</a:t>
            </a:r>
            <a:r>
              <a:rPr lang="zh-CN" altLang="en-US" dirty="0">
                <a:latin typeface="宋体" panose="02010600030101010101" pitchFamily="2" charset="-122"/>
                <a:sym typeface="+mn-ea"/>
              </a:rPr>
              <a:t>检测重组克隆子的方法</a:t>
            </a:r>
            <a:endParaRPr lang="zh-CN" altLang="en-US" b="1" dirty="0">
              <a:latin typeface="宋体" panose="02010600030101010101" pitchFamily="2" charset="-122"/>
            </a:endParaRPr>
          </a:p>
          <a:p>
            <a:pPr marL="514350" indent="-514350">
              <a:buNone/>
            </a:pPr>
            <a:endParaRPr lang="zh-CN" altLang="en-US" b="1" dirty="0">
              <a:latin typeface="宋体" panose="02010600030101010101" pitchFamily="2" charset="-122"/>
            </a:endParaRPr>
          </a:p>
        </p:txBody>
      </p:sp>
      <p:sp>
        <p:nvSpPr>
          <p:cNvPr id="6147" name="Rectangle 3"/>
          <p:cNvSpPr>
            <a:spLocks noChangeArrowheads="1"/>
          </p:cNvSpPr>
          <p:nvPr/>
        </p:nvSpPr>
        <p:spPr bwMode="auto">
          <a:xfrm>
            <a:off x="1875790" y="330835"/>
            <a:ext cx="5207000" cy="762000"/>
          </a:xfrm>
          <a:prstGeom prst="rect">
            <a:avLst/>
          </a:prstGeom>
          <a:no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8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11269" name="Rectangle 7"/>
          <p:cNvSpPr/>
          <p:nvPr/>
        </p:nvSpPr>
        <p:spPr>
          <a:xfrm>
            <a:off x="615315" y="5642610"/>
            <a:ext cx="8686800" cy="3036888"/>
          </a:xfrm>
          <a:prstGeom prst="rect">
            <a:avLst/>
          </a:prstGeom>
          <a:noFill/>
          <a:ln w="9525">
            <a:noFill/>
          </a:ln>
        </p:spPr>
        <p:txBody>
          <a:bodyPr/>
          <a:lstStyle/>
          <a:p>
            <a:pPr marL="609600" indent="-609600">
              <a:lnSpc>
                <a:spcPct val="110000"/>
              </a:lnSpc>
              <a:spcBef>
                <a:spcPct val="20000"/>
              </a:spcBef>
              <a:buFont typeface="Arial" panose="020B0604020202020204" pitchFamily="34" charset="0"/>
              <a:buAutoNum type="arabicPeriod"/>
            </a:pPr>
            <a:endParaRPr lang="zh-CN" altLang="en-US" sz="3200" b="1" dirty="0">
              <a:latin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56883"/>
            <a:ext cx="8229600" cy="1143000"/>
          </a:xfrm>
        </p:spPr>
        <p:txBody>
          <a:bodyPr/>
          <a:lstStyle/>
          <a:p>
            <a:r>
              <a:rPr lang="en-US" altLang="zh-CN" dirty="0">
                <a:latin typeface="宋体" panose="02010600030101010101" pitchFamily="2" charset="-122"/>
                <a:sym typeface="+mn-ea"/>
              </a:rPr>
              <a:t>Taq</a:t>
            </a:r>
            <a:r>
              <a:rPr lang="zh-CN" altLang="en-US" dirty="0">
                <a:latin typeface="宋体" panose="02010600030101010101" pitchFamily="2" charset="-122"/>
                <a:sym typeface="+mn-ea"/>
              </a:rPr>
              <a:t>酶</a:t>
            </a:r>
            <a:r>
              <a:rPr lang="en-US" altLang="zh-CN" dirty="0">
                <a:latin typeface="宋体" panose="02010600030101010101" pitchFamily="2" charset="-122"/>
                <a:sym typeface="+mn-ea"/>
              </a:rPr>
              <a:t>(</a:t>
            </a:r>
            <a:r>
              <a:rPr lang="zh-CN" altLang="en-US" dirty="0">
                <a:latin typeface="宋体" panose="02010600030101010101" pitchFamily="2" charset="-122"/>
                <a:sym typeface="+mn-ea"/>
              </a:rPr>
              <a:t>耐热</a:t>
            </a:r>
            <a:r>
              <a:rPr lang="en-US" altLang="zh-CN" dirty="0">
                <a:latin typeface="宋体" panose="02010600030101010101" pitchFamily="2" charset="-122"/>
                <a:sym typeface="+mn-ea"/>
              </a:rPr>
              <a:t>DNA</a:t>
            </a:r>
            <a:r>
              <a:rPr lang="zh-CN" altLang="en-US" dirty="0">
                <a:latin typeface="宋体" panose="02010600030101010101" pitchFamily="2" charset="-122"/>
                <a:sym typeface="+mn-ea"/>
              </a:rPr>
              <a:t>聚合酶</a:t>
            </a:r>
            <a:r>
              <a:rPr lang="en-US" altLang="zh-CN" dirty="0">
                <a:latin typeface="宋体" panose="02010600030101010101" pitchFamily="2" charset="-122"/>
                <a:sym typeface="+mn-ea"/>
              </a:rPr>
              <a:t>)</a:t>
            </a:r>
            <a:r>
              <a:rPr lang="en-US" altLang="zh-CN" b="1" dirty="0">
                <a:solidFill>
                  <a:srgbClr val="FF0000"/>
                </a:solidFill>
                <a:latin typeface="宋体" panose="02010600030101010101" pitchFamily="2" charset="-122"/>
              </a:rPr>
              <a:t/>
            </a:r>
            <a:br>
              <a:rPr lang="en-US" altLang="zh-CN" b="1" dirty="0">
                <a:solidFill>
                  <a:srgbClr val="FF0000"/>
                </a:solidFill>
                <a:latin typeface="宋体" panose="02010600030101010101" pitchFamily="2" charset="-122"/>
              </a:rPr>
            </a:br>
            <a:endParaRPr lang="en-US" altLang="zh-CN" b="1" dirty="0">
              <a:solidFill>
                <a:srgbClr val="FF0000"/>
              </a:solidFill>
              <a:latin typeface="宋体" panose="02010600030101010101" pitchFamily="2" charset="-122"/>
            </a:endParaRPr>
          </a:p>
        </p:txBody>
      </p:sp>
      <p:sp>
        <p:nvSpPr>
          <p:cNvPr id="3" name="内容占位符 2"/>
          <p:cNvSpPr>
            <a:spLocks noGrp="1"/>
          </p:cNvSpPr>
          <p:nvPr>
            <p:ph idx="1"/>
          </p:nvPr>
        </p:nvSpPr>
        <p:spPr/>
        <p:txBody>
          <a:bodyPr/>
          <a:lstStyle/>
          <a:p>
            <a:pPr marL="342900" indent="0" latinLnBrk="0">
              <a:spcBef>
                <a:spcPts val="1200"/>
              </a:spcBef>
              <a:buClr>
                <a:schemeClr val="tx2"/>
              </a:buClr>
              <a:buSzPct val="120000"/>
              <a:buFont typeface="Wingdings" panose="05000000000000000000" pitchFamily="2" charset="2"/>
              <a:buChar char="Ø"/>
            </a:pPr>
            <a:r>
              <a:rPr lang="en-US" altLang="zh-CN" sz="2400" dirty="0">
                <a:latin typeface="宋体" panose="02010600030101010101" pitchFamily="2" charset="-122"/>
                <a:sym typeface="+mn-ea"/>
              </a:rPr>
              <a:t> </a:t>
            </a:r>
            <a:r>
              <a:rPr lang="zh-CN" altLang="en-US" sz="2400" dirty="0">
                <a:latin typeface="宋体" panose="02010600030101010101" pitchFamily="2" charset="-122"/>
                <a:sym typeface="+mn-ea"/>
              </a:rPr>
              <a:t>半衰期 </a:t>
            </a:r>
            <a:r>
              <a:rPr lang="en-US" altLang="zh-CN" sz="2400" dirty="0">
                <a:latin typeface="宋体" panose="02010600030101010101" pitchFamily="2" charset="-122"/>
                <a:sym typeface="+mn-ea"/>
              </a:rPr>
              <a:t>92.5</a:t>
            </a:r>
            <a:r>
              <a:rPr lang="en-US" altLang="zh-CN" sz="2400" dirty="0">
                <a:latin typeface="宋体" panose="02010600030101010101" pitchFamily="2" charset="-122"/>
                <a:cs typeface="Arial" panose="020B0604020202020204" pitchFamily="34" charset="0"/>
                <a:sym typeface="+mn-ea"/>
              </a:rPr>
              <a:t>℃</a:t>
            </a:r>
            <a:r>
              <a:rPr lang="en-US" altLang="zh-CN" sz="2400" dirty="0">
                <a:latin typeface="宋体" panose="02010600030101010101" pitchFamily="2" charset="-122"/>
                <a:sym typeface="+mn-ea"/>
              </a:rPr>
              <a:t>     </a:t>
            </a:r>
            <a:r>
              <a:rPr lang="en-US" altLang="zh-CN" sz="2400" dirty="0">
                <a:latin typeface="宋体" panose="02010600030101010101" pitchFamily="2" charset="-122"/>
                <a:cs typeface="Times New Roman" panose="02020603050405020304" pitchFamily="18" charset="0"/>
                <a:sym typeface="+mn-ea"/>
              </a:rPr>
              <a:t>&gt;2h</a:t>
            </a:r>
            <a:endParaRPr lang="en-US" altLang="zh-CN" sz="2400" b="1" dirty="0">
              <a:latin typeface="宋体" panose="02010600030101010101" pitchFamily="2" charset="-122"/>
            </a:endParaRPr>
          </a:p>
          <a:p>
            <a:pPr marL="0" indent="0" latinLnBrk="0">
              <a:spcBef>
                <a:spcPts val="1200"/>
              </a:spcBef>
              <a:buNone/>
            </a:pPr>
            <a:r>
              <a:rPr lang="en-US" altLang="zh-CN" sz="2400" dirty="0">
                <a:latin typeface="宋体" panose="02010600030101010101" pitchFamily="2" charset="-122"/>
                <a:sym typeface="+mn-ea"/>
              </a:rPr>
              <a:t>           95</a:t>
            </a:r>
            <a:r>
              <a:rPr lang="en-US" altLang="zh-CN" sz="2400" dirty="0">
                <a:latin typeface="宋体" panose="02010600030101010101" pitchFamily="2" charset="-122"/>
                <a:cs typeface="Arial" panose="020B0604020202020204" pitchFamily="34" charset="0"/>
                <a:sym typeface="+mn-ea"/>
              </a:rPr>
              <a:t>℃</a:t>
            </a:r>
            <a:r>
              <a:rPr lang="en-US" altLang="zh-CN" sz="2400" dirty="0">
                <a:latin typeface="宋体" panose="02010600030101010101" pitchFamily="2" charset="-122"/>
                <a:sym typeface="+mn-ea"/>
              </a:rPr>
              <a:t>      40min</a:t>
            </a:r>
            <a:endParaRPr lang="en-US" altLang="zh-CN" sz="2400" b="1" dirty="0">
              <a:latin typeface="宋体" panose="02010600030101010101" pitchFamily="2" charset="-122"/>
            </a:endParaRPr>
          </a:p>
          <a:p>
            <a:pPr marL="0" indent="0" latinLnBrk="0">
              <a:spcBef>
                <a:spcPts val="1200"/>
              </a:spcBef>
              <a:buNone/>
            </a:pPr>
            <a:r>
              <a:rPr lang="en-US" altLang="zh-CN" sz="2400" dirty="0">
                <a:latin typeface="宋体" panose="02010600030101010101" pitchFamily="2" charset="-122"/>
                <a:sym typeface="+mn-ea"/>
              </a:rPr>
              <a:t>           97.5</a:t>
            </a:r>
            <a:r>
              <a:rPr lang="en-US" altLang="zh-CN" sz="2400" dirty="0">
                <a:latin typeface="宋体" panose="02010600030101010101" pitchFamily="2" charset="-122"/>
                <a:cs typeface="Arial" panose="020B0604020202020204" pitchFamily="34" charset="0"/>
                <a:sym typeface="+mn-ea"/>
              </a:rPr>
              <a:t>℃</a:t>
            </a:r>
            <a:r>
              <a:rPr lang="en-US" altLang="zh-CN" sz="2400" dirty="0">
                <a:latin typeface="宋体" panose="02010600030101010101" pitchFamily="2" charset="-122"/>
                <a:sym typeface="+mn-ea"/>
              </a:rPr>
              <a:t>    5-6min</a:t>
            </a:r>
            <a:endParaRPr lang="en-US" altLang="zh-CN" sz="2400" b="1" dirty="0">
              <a:latin typeface="宋体" panose="02010600030101010101" pitchFamily="2" charset="-122"/>
            </a:endParaRPr>
          </a:p>
          <a:p>
            <a:pPr marL="342900" indent="0" latinLnBrk="0">
              <a:spcBef>
                <a:spcPts val="1200"/>
              </a:spcBef>
              <a:buClr>
                <a:schemeClr val="tx2"/>
              </a:buClr>
              <a:buSzPct val="120000"/>
              <a:buFont typeface="Wingdings" panose="05000000000000000000" pitchFamily="2" charset="2"/>
              <a:buChar char="Ø"/>
            </a:pPr>
            <a:r>
              <a:rPr lang="zh-CN" altLang="en-US" sz="2400" dirty="0">
                <a:latin typeface="宋体" panose="02010600030101010101" pitchFamily="2" charset="-122"/>
                <a:sym typeface="+mn-ea"/>
              </a:rPr>
              <a:t> 错误参入率</a:t>
            </a:r>
            <a:r>
              <a:rPr lang="en-US" altLang="zh-CN" sz="2400" dirty="0">
                <a:latin typeface="宋体" panose="02010600030101010101" pitchFamily="2" charset="-122"/>
                <a:sym typeface="+mn-ea"/>
              </a:rPr>
              <a:t>: </a:t>
            </a:r>
            <a:r>
              <a:rPr lang="zh-CN" altLang="en-US" sz="2400" dirty="0">
                <a:latin typeface="宋体" panose="02010600030101010101" pitchFamily="2" charset="-122"/>
                <a:sym typeface="+mn-ea"/>
              </a:rPr>
              <a:t>每</a:t>
            </a:r>
            <a:r>
              <a:rPr lang="en-US" altLang="zh-CN" sz="2400" dirty="0">
                <a:latin typeface="宋体" panose="02010600030101010101" pitchFamily="2" charset="-122"/>
                <a:sym typeface="+mn-ea"/>
              </a:rPr>
              <a:t>2x10</a:t>
            </a:r>
            <a:r>
              <a:rPr lang="en-US" altLang="zh-CN" sz="2400" baseline="30000" dirty="0">
                <a:latin typeface="宋体" panose="02010600030101010101" pitchFamily="2" charset="-122"/>
                <a:sym typeface="+mn-ea"/>
              </a:rPr>
              <a:t>4</a:t>
            </a:r>
            <a:r>
              <a:rPr lang="zh-CN" altLang="en-US" sz="2400" dirty="0">
                <a:latin typeface="宋体" panose="02010600030101010101" pitchFamily="2" charset="-122"/>
                <a:sym typeface="+mn-ea"/>
              </a:rPr>
              <a:t>核苷酸中有一个</a:t>
            </a:r>
            <a:endParaRPr lang="zh-CN" altLang="en-US" sz="2400" b="1" dirty="0">
              <a:latin typeface="宋体" panose="02010600030101010101" pitchFamily="2" charset="-122"/>
            </a:endParaRPr>
          </a:p>
          <a:p>
            <a:pPr marL="0" indent="0" latinLnBrk="0">
              <a:spcBef>
                <a:spcPts val="1200"/>
              </a:spcBef>
              <a:buNone/>
            </a:pPr>
            <a:r>
              <a:rPr lang="zh-CN" altLang="en-US" sz="2400" dirty="0">
                <a:latin typeface="宋体" panose="02010600030101010101" pitchFamily="2" charset="-122"/>
                <a:sym typeface="+mn-ea"/>
              </a:rPr>
              <a:t>     无</a:t>
            </a:r>
            <a:r>
              <a:rPr lang="en-US" altLang="zh-CN" sz="2400" dirty="0">
                <a:latin typeface="宋体" panose="02010600030101010101" pitchFamily="2" charset="-122"/>
                <a:sym typeface="+mn-ea"/>
              </a:rPr>
              <a:t>3’-5’</a:t>
            </a:r>
            <a:r>
              <a:rPr lang="zh-CN" altLang="en-US" sz="2400" dirty="0">
                <a:latin typeface="宋体" panose="02010600030101010101" pitchFamily="2" charset="-122"/>
                <a:sym typeface="+mn-ea"/>
              </a:rPr>
              <a:t>外切酶活性</a:t>
            </a:r>
            <a:r>
              <a:rPr lang="en-US" altLang="zh-CN" sz="2400" dirty="0">
                <a:latin typeface="宋体" panose="02010600030101010101" pitchFamily="2" charset="-122"/>
                <a:sym typeface="+mn-ea"/>
              </a:rPr>
              <a:t>,</a:t>
            </a:r>
            <a:r>
              <a:rPr lang="zh-CN" altLang="en-US" sz="2400" dirty="0">
                <a:latin typeface="宋体" panose="02010600030101010101" pitchFamily="2" charset="-122"/>
                <a:sym typeface="+mn-ea"/>
              </a:rPr>
              <a:t>无校对活性</a:t>
            </a:r>
            <a:endParaRPr lang="zh-CN" altLang="en-US" sz="2400" b="1" dirty="0">
              <a:latin typeface="宋体" panose="02010600030101010101" pitchFamily="2" charset="-122"/>
            </a:endParaRPr>
          </a:p>
          <a:p>
            <a:pPr marL="342900" indent="0" latinLnBrk="0">
              <a:spcBef>
                <a:spcPts val="1200"/>
              </a:spcBef>
              <a:buClr>
                <a:schemeClr val="tx2"/>
              </a:buClr>
              <a:buSzPct val="120000"/>
              <a:buFont typeface="Wingdings" panose="05000000000000000000" pitchFamily="2" charset="2"/>
              <a:buChar char="Ø"/>
            </a:pPr>
            <a:r>
              <a:rPr lang="en-US" altLang="zh-CN" sz="2400" dirty="0">
                <a:latin typeface="宋体" panose="02010600030101010101" pitchFamily="2" charset="-122"/>
                <a:sym typeface="+mn-ea"/>
              </a:rPr>
              <a:t> 3’</a:t>
            </a:r>
            <a:r>
              <a:rPr lang="zh-CN" altLang="en-US" sz="2400" dirty="0">
                <a:latin typeface="宋体" panose="02010600030101010101" pitchFamily="2" charset="-122"/>
                <a:sym typeface="+mn-ea"/>
              </a:rPr>
              <a:t>端加一个碱基</a:t>
            </a:r>
            <a:r>
              <a:rPr lang="en-US" altLang="zh-CN" sz="2400" dirty="0">
                <a:latin typeface="宋体" panose="02010600030101010101" pitchFamily="2" charset="-122"/>
                <a:sym typeface="+mn-ea"/>
              </a:rPr>
              <a:t> (dA),</a:t>
            </a:r>
            <a:r>
              <a:rPr lang="zh-CN" altLang="en-US" sz="2400" dirty="0">
                <a:latin typeface="宋体" panose="02010600030101010101" pitchFamily="2" charset="-122"/>
                <a:sym typeface="+mn-ea"/>
              </a:rPr>
              <a:t>非模板依赖碱基</a:t>
            </a:r>
            <a:r>
              <a:rPr lang="en-US" altLang="zh-CN" sz="2400" dirty="0">
                <a:latin typeface="宋体" panose="02010600030101010101" pitchFamily="2" charset="-122"/>
                <a:sym typeface="+mn-ea"/>
              </a:rPr>
              <a:t>,T</a:t>
            </a:r>
            <a:r>
              <a:rPr lang="zh-CN" altLang="en-US" sz="2400" dirty="0">
                <a:latin typeface="宋体" panose="02010600030101010101" pitchFamily="2" charset="-122"/>
                <a:sym typeface="+mn-ea"/>
              </a:rPr>
              <a:t>载体</a:t>
            </a:r>
            <a:endParaRPr lang="zh-CN" altLang="en-US" sz="2400" b="1" dirty="0">
              <a:latin typeface="宋体" panose="02010600030101010101" pitchFamily="2" charset="-122"/>
            </a:endParaRPr>
          </a:p>
          <a:p>
            <a:pPr marL="342900" indent="0" latinLnBrk="0">
              <a:spcBef>
                <a:spcPts val="1200"/>
              </a:spcBef>
              <a:buClr>
                <a:schemeClr val="tx2"/>
              </a:buClr>
              <a:buSzPct val="120000"/>
              <a:buFont typeface="Wingdings" panose="05000000000000000000" pitchFamily="2" charset="2"/>
              <a:buChar char="Ø"/>
            </a:pPr>
            <a:r>
              <a:rPr lang="en-US" altLang="zh-CN" sz="2400" dirty="0">
                <a:latin typeface="宋体" panose="02010600030101010101" pitchFamily="2" charset="-122"/>
                <a:sym typeface="+mn-ea"/>
              </a:rPr>
              <a:t> 100</a:t>
            </a:r>
            <a:r>
              <a:rPr lang="en-US" altLang="zh-CN" sz="2400" dirty="0">
                <a:latin typeface="宋体" panose="02010600030101010101" pitchFamily="2" charset="-122"/>
                <a:ea typeface="Times New Roman" panose="02020603050405020304" pitchFamily="18" charset="0"/>
                <a:sym typeface="+mn-ea"/>
              </a:rPr>
              <a:t>µ</a:t>
            </a:r>
            <a:r>
              <a:rPr lang="en-US" altLang="zh-CN" sz="2400" dirty="0">
                <a:latin typeface="宋体" panose="02010600030101010101" pitchFamily="2" charset="-122"/>
                <a:sym typeface="+mn-ea"/>
              </a:rPr>
              <a:t>L</a:t>
            </a:r>
            <a:r>
              <a:rPr lang="zh-CN" altLang="en-US" sz="2400" dirty="0">
                <a:latin typeface="宋体" panose="02010600030101010101" pitchFamily="2" charset="-122"/>
                <a:sym typeface="+mn-ea"/>
              </a:rPr>
              <a:t>反应体积中用量</a:t>
            </a:r>
            <a:r>
              <a:rPr lang="en-US" altLang="zh-CN" sz="2400" dirty="0">
                <a:latin typeface="宋体" panose="02010600030101010101" pitchFamily="2" charset="-122"/>
                <a:sym typeface="+mn-ea"/>
              </a:rPr>
              <a:t>0.5-5U</a:t>
            </a:r>
            <a:endParaRPr lang="en-US" altLang="zh-CN" sz="2400" b="1" dirty="0">
              <a:latin typeface="宋体" panose="02010600030101010101" pitchFamily="2" charset="-122"/>
            </a:endParaRPr>
          </a:p>
          <a:p>
            <a:pPr marL="342900" indent="0" latinLnBrk="0">
              <a:spcBef>
                <a:spcPts val="1200"/>
              </a:spcBef>
              <a:buClr>
                <a:schemeClr val="tx2"/>
              </a:buClr>
              <a:buSzPct val="120000"/>
              <a:buFont typeface="Wingdings" panose="05000000000000000000" pitchFamily="2" charset="2"/>
              <a:buChar char="Ø"/>
            </a:pPr>
            <a:r>
              <a:rPr lang="zh-CN" altLang="en-US" sz="2400" dirty="0">
                <a:latin typeface="宋体" panose="02010600030101010101" pitchFamily="2" charset="-122"/>
                <a:sym typeface="+mn-ea"/>
              </a:rPr>
              <a:t> 最适反应温度</a:t>
            </a:r>
            <a:r>
              <a:rPr lang="en-US" altLang="zh-CN" sz="2400" dirty="0">
                <a:latin typeface="宋体" panose="02010600030101010101" pitchFamily="2" charset="-122"/>
                <a:sym typeface="+mn-ea"/>
              </a:rPr>
              <a:t>: 72</a:t>
            </a:r>
            <a:r>
              <a:rPr lang="en-US" altLang="zh-CN" sz="2400" dirty="0">
                <a:latin typeface="宋体" panose="02010600030101010101" pitchFamily="2" charset="-122"/>
                <a:cs typeface="Arial" panose="020B0604020202020204" pitchFamily="34" charset="0"/>
                <a:sym typeface="+mn-ea"/>
              </a:rPr>
              <a:t>℃</a:t>
            </a:r>
            <a:endParaRPr lang="en-US" altLang="zh-CN" sz="2400" b="1" dirty="0">
              <a:latin typeface="宋体" panose="02010600030101010101" pitchFamily="2" charset="-122"/>
            </a:endParaRPr>
          </a:p>
          <a:p>
            <a:endParaRPr lang="en-US" altLang="zh-CN" sz="2400" b="1" dirty="0">
              <a:latin typeface="宋体" panose="02010600030101010101" pitchFamily="2" charset="-122"/>
            </a:endParaRPr>
          </a:p>
        </p:txBody>
      </p:sp>
      <p:sp>
        <p:nvSpPr>
          <p:cNvPr id="22531" name="Rectangle 5"/>
          <p:cNvSpPr/>
          <p:nvPr/>
        </p:nvSpPr>
        <p:spPr>
          <a:xfrm>
            <a:off x="1008063" y="1371600"/>
            <a:ext cx="7107237" cy="4191000"/>
          </a:xfrm>
          <a:prstGeom prst="rect">
            <a:avLst/>
          </a:prstGeom>
          <a:noFill/>
          <a:ln w="9525">
            <a:noFill/>
          </a:ln>
        </p:spPr>
        <p:txBody>
          <a:bodyPr/>
          <a:lstStyle/>
          <a:p>
            <a:pPr marL="342900" indent="-342900">
              <a:spcBef>
                <a:spcPct val="20000"/>
              </a:spcBef>
              <a:buClr>
                <a:schemeClr val="tx2"/>
              </a:buClr>
              <a:buSzPct val="120000"/>
              <a:buFont typeface="Wingdings" panose="05000000000000000000" pitchFamily="2" charset="2"/>
              <a:buChar char="Ø"/>
            </a:pPr>
            <a:endParaRPr lang="en-US" altLang="zh-CN" sz="2800" b="1" dirty="0">
              <a:latin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vert="horz" wrap="square" lIns="91440" tIns="45720" rIns="91440" bIns="45720" anchor="ctr"/>
          <a:lstStyle/>
          <a:p>
            <a:r>
              <a:rPr lang="en-US" altLang="zh-CN" b="1" dirty="0">
                <a:solidFill>
                  <a:srgbClr val="FF0000"/>
                </a:solidFill>
              </a:rPr>
              <a:t>PCR</a:t>
            </a:r>
            <a:r>
              <a:rPr lang="zh-CN" altLang="zh-CN" b="1" dirty="0">
                <a:solidFill>
                  <a:srgbClr val="FF0000"/>
                </a:solidFill>
              </a:rPr>
              <a:t>反应条件的选择</a:t>
            </a:r>
            <a:r>
              <a:rPr lang="zh-CN" altLang="zh-CN" dirty="0"/>
              <a:t/>
            </a:r>
            <a:br>
              <a:rPr lang="zh-CN" altLang="zh-CN" dirty="0"/>
            </a:br>
            <a:endParaRPr lang="zh-CN" altLang="en-US" dirty="0"/>
          </a:p>
        </p:txBody>
      </p:sp>
      <p:sp>
        <p:nvSpPr>
          <p:cNvPr id="3" name="内容占位符 2"/>
          <p:cNvSpPr>
            <a:spLocks noGrp="1"/>
          </p:cNvSpPr>
          <p:nvPr>
            <p:ph idx="1"/>
          </p:nvPr>
        </p:nvSpPr>
        <p:spPr/>
        <p:txBody>
          <a:bodyPr vert="horz" wrap="square" lIns="91440" tIns="45720" rIns="91440" bIns="45720" numCol="1" anchor="t" anchorCtr="0" compatLnSpc="1"/>
          <a:lstStyle/>
          <a:p>
            <a:pPr marL="609600" marR="0" lvl="0" indent="-609600" algn="l" defTabSz="914400" rtl="0" eaLnBrk="0" fontAlgn="base" latinLnBrk="0" hangingPunct="0">
              <a:lnSpc>
                <a:spcPct val="100000"/>
              </a:lnSpc>
              <a:spcBef>
                <a:spcPct val="20000"/>
              </a:spcBef>
              <a:spcAft>
                <a:spcPts val="600"/>
              </a:spcAft>
              <a:buClrTx/>
              <a:buSzTx/>
              <a:buFontTx/>
              <a:buNone/>
              <a:defRPr/>
            </a:pPr>
            <a:r>
              <a:rPr kumimoji="0" lang="en-US" altLang="zh-CN" sz="32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800" b="0" i="0" u="none" strike="noStrike" kern="0" cap="none" spc="0" normalizeH="0" baseline="0" noProof="0" dirty="0" smtClean="0">
                <a:ln>
                  <a:noFill/>
                </a:ln>
                <a:solidFill>
                  <a:schemeClr val="tx1"/>
                </a:solidFill>
                <a:effectLst/>
                <a:uLnTx/>
                <a:uFillTx/>
                <a:latin typeface="+mn-lt"/>
                <a:ea typeface="+mn-ea"/>
                <a:cs typeface="+mn-cs"/>
              </a:rPr>
              <a:t>   </a:t>
            </a:r>
            <a:r>
              <a:rPr lang="zh-CN" altLang="zh-CN" sz="2800"/>
              <a:t>基于</a:t>
            </a:r>
            <a:r>
              <a:rPr lang="en-US" altLang="zh-CN" sz="2800"/>
              <a:t>PCR</a:t>
            </a:r>
            <a:r>
              <a:rPr lang="zh-CN" altLang="zh-CN" sz="2800"/>
              <a:t>原理三步骤而设置变性</a:t>
            </a:r>
            <a:r>
              <a:rPr lang="en-US" altLang="zh-CN" sz="2800"/>
              <a:t>-</a:t>
            </a:r>
            <a:r>
              <a:rPr lang="zh-CN" altLang="zh-CN" sz="2800"/>
              <a:t>退火</a:t>
            </a:r>
            <a:r>
              <a:rPr lang="en-US" altLang="zh-CN" sz="2800"/>
              <a:t>-</a:t>
            </a:r>
            <a:r>
              <a:rPr lang="zh-CN" altLang="zh-CN" sz="2800"/>
              <a:t>延伸三个温度点</a:t>
            </a:r>
            <a:r>
              <a:rPr lang="zh-CN" altLang="en-US" sz="2800"/>
              <a:t>。</a:t>
            </a:r>
            <a:endParaRPr lang="en-US" altLang="zh-CN" sz="2800"/>
          </a:p>
          <a:p>
            <a:pPr marL="609600" marR="0" lvl="0" indent="-609600" algn="l" defTabSz="914400" rtl="0" eaLnBrk="0" fontAlgn="base" latinLnBrk="0" hangingPunct="0">
              <a:lnSpc>
                <a:spcPct val="100000"/>
              </a:lnSpc>
              <a:spcBef>
                <a:spcPts val="1200"/>
              </a:spcBef>
              <a:spcAft>
                <a:spcPct val="0"/>
              </a:spcAft>
              <a:buClrTx/>
              <a:buSzTx/>
              <a:buFont typeface="Wingdings" panose="05000000000000000000" pitchFamily="2" charset="2"/>
              <a:buChar char="Ø"/>
              <a:defRPr/>
            </a:pPr>
            <a:r>
              <a:rPr lang="en-US" altLang="zh-CN" sz="2800"/>
              <a:t>   94℃      </a:t>
            </a:r>
            <a:r>
              <a:rPr lang="zh-CN" altLang="en-US" sz="2800"/>
              <a:t>预变性   </a:t>
            </a:r>
            <a:r>
              <a:rPr lang="en-US" altLang="zh-CN" sz="2800"/>
              <a:t>5  min</a:t>
            </a:r>
          </a:p>
          <a:p>
            <a:pPr marL="609600" marR="0" lvl="0" indent="-609600" algn="l" defTabSz="914400" rtl="0" eaLnBrk="0" fontAlgn="base" latinLnBrk="0" hangingPunct="0">
              <a:lnSpc>
                <a:spcPct val="100000"/>
              </a:lnSpc>
              <a:spcBef>
                <a:spcPts val="600"/>
              </a:spcBef>
              <a:spcAft>
                <a:spcPct val="0"/>
              </a:spcAft>
              <a:buClrTx/>
              <a:buSzTx/>
              <a:buFont typeface="Wingdings" panose="05000000000000000000" pitchFamily="2" charset="2"/>
              <a:buChar char="Ø"/>
              <a:defRPr/>
            </a:pPr>
            <a:r>
              <a:rPr lang="en-US" altLang="zh-CN" sz="2800"/>
              <a:t>   94 ℃     </a:t>
            </a:r>
            <a:r>
              <a:rPr lang="zh-CN" altLang="en-US" sz="2800"/>
              <a:t>变性       </a:t>
            </a:r>
            <a:r>
              <a:rPr lang="en-US" altLang="zh-CN" sz="2800"/>
              <a:t>45 sec </a:t>
            </a:r>
          </a:p>
          <a:p>
            <a:pPr marL="609600" marR="0" lvl="0" indent="-609600" algn="l" defTabSz="914400" rtl="0" eaLnBrk="0" fontAlgn="base" latinLnBrk="0" hangingPunct="0">
              <a:lnSpc>
                <a:spcPct val="100000"/>
              </a:lnSpc>
              <a:spcBef>
                <a:spcPts val="600"/>
              </a:spcBef>
              <a:spcAft>
                <a:spcPct val="0"/>
              </a:spcAft>
              <a:buClrTx/>
              <a:buSzTx/>
              <a:buFontTx/>
              <a:buNone/>
              <a:defRPr/>
            </a:pPr>
            <a:r>
              <a:rPr lang="en-US" altLang="zh-CN" sz="2800"/>
              <a:t>         50 ℃     </a:t>
            </a:r>
            <a:r>
              <a:rPr lang="zh-CN" altLang="en-US" sz="2800"/>
              <a:t>退火       </a:t>
            </a:r>
            <a:r>
              <a:rPr lang="en-US" altLang="zh-CN" sz="2800"/>
              <a:t>45 sec</a:t>
            </a:r>
          </a:p>
          <a:p>
            <a:pPr marL="609600" marR="0" lvl="0" indent="-609600" algn="l" defTabSz="914400" rtl="0" eaLnBrk="0" fontAlgn="base" latinLnBrk="0" hangingPunct="0">
              <a:lnSpc>
                <a:spcPct val="100000"/>
              </a:lnSpc>
              <a:spcBef>
                <a:spcPts val="600"/>
              </a:spcBef>
              <a:spcAft>
                <a:spcPct val="0"/>
              </a:spcAft>
              <a:buClrTx/>
              <a:buSzTx/>
              <a:buFontTx/>
              <a:buNone/>
              <a:defRPr/>
            </a:pPr>
            <a:r>
              <a:rPr lang="en-US" altLang="zh-CN" sz="2800"/>
              <a:t>         72 ℃     </a:t>
            </a:r>
            <a:r>
              <a:rPr lang="zh-CN" altLang="en-US" sz="2800"/>
              <a:t>延伸       </a:t>
            </a:r>
            <a:r>
              <a:rPr lang="en-US" altLang="zh-CN" sz="2800"/>
              <a:t>45 sec</a:t>
            </a:r>
          </a:p>
          <a:p>
            <a:pPr marL="609600" marR="0" lvl="0" indent="-609600" algn="l" defTabSz="914400" rtl="0" eaLnBrk="0" fontAlgn="base" latinLnBrk="0" hangingPunct="0">
              <a:lnSpc>
                <a:spcPct val="100000"/>
              </a:lnSpc>
              <a:spcBef>
                <a:spcPts val="600"/>
              </a:spcBef>
              <a:spcAft>
                <a:spcPct val="0"/>
              </a:spcAft>
              <a:buClrTx/>
              <a:buSzTx/>
              <a:buFont typeface="Wingdings" panose="05000000000000000000" pitchFamily="2" charset="2"/>
              <a:buChar char="Ø"/>
              <a:defRPr/>
            </a:pPr>
            <a:r>
              <a:rPr lang="en-US" altLang="zh-CN" sz="2800"/>
              <a:t>   72 ℃     </a:t>
            </a:r>
            <a:r>
              <a:rPr lang="zh-CN" altLang="en-US" sz="2800"/>
              <a:t>延伸       </a:t>
            </a:r>
            <a:r>
              <a:rPr lang="en-US" altLang="zh-CN" sz="2800"/>
              <a:t>5  min     </a:t>
            </a:r>
            <a:r>
              <a:rPr lang="en-US" altLang="zh-CN"/>
              <a:t> </a:t>
            </a:r>
          </a:p>
          <a:p>
            <a:pPr marL="342900" marR="0" lvl="0" indent="-342900" algn="l" defTabSz="914400" rtl="0" eaLnBrk="0" fontAlgn="base" latinLnBrk="0" hangingPunct="0">
              <a:lnSpc>
                <a:spcPct val="100000"/>
              </a:lnSpc>
              <a:spcBef>
                <a:spcPct val="20000"/>
              </a:spcBef>
              <a:spcAft>
                <a:spcPct val="0"/>
              </a:spcAft>
              <a:buClrTx/>
              <a:buSzTx/>
              <a:buFontTx/>
              <a:buNone/>
              <a:defRPr/>
            </a:pPr>
            <a:r>
              <a:rPr lang="zh-CN" altLang="en-US"/>
              <a:t>        </a:t>
            </a:r>
          </a:p>
        </p:txBody>
      </p:sp>
      <p:sp>
        <p:nvSpPr>
          <p:cNvPr id="4" name="矩形 3"/>
          <p:cNvSpPr/>
          <p:nvPr/>
        </p:nvSpPr>
        <p:spPr>
          <a:xfrm>
            <a:off x="5702300" y="3580130"/>
            <a:ext cx="2286000" cy="953135"/>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0" cap="none" spc="0" normalizeH="0" baseline="0" noProof="0" dirty="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rPr>
              <a:t>循环次数   </a:t>
            </a:r>
            <a:r>
              <a:rPr kumimoji="0" lang="en-US" altLang="zh-CN" sz="2800" b="1" i="0" u="none" strike="noStrike" kern="0" cap="none" spc="0" normalizeH="0" baseline="0" noProof="0" dirty="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rPr>
              <a:t>30~35</a:t>
            </a:r>
            <a:r>
              <a:rPr kumimoji="0" lang="zh-CN" altLang="en-US" sz="2800" b="1" i="0" u="none" strike="noStrike" kern="0" cap="none" spc="0" normalizeH="0" baseline="0" noProof="0" dirty="0">
                <a:ln>
                  <a:noFill/>
                </a:ln>
                <a:gradFill>
                  <a:gsLst>
                    <a:gs pos="0">
                      <a:srgbClr val="012D86"/>
                    </a:gs>
                    <a:gs pos="100000">
                      <a:srgbClr val="0E2557"/>
                    </a:gs>
                  </a:gsLst>
                  <a:lin scaled="0"/>
                </a:gradFill>
                <a:effectLst/>
                <a:uLnTx/>
                <a:uFillTx/>
                <a:latin typeface="黑体" panose="02010609060101010101" pitchFamily="49" charset="-122"/>
                <a:ea typeface="黑体" panose="02010609060101010101" pitchFamily="49" charset="-122"/>
                <a:cs typeface="黑体" panose="02010609060101010101" pitchFamily="49" charset="-122"/>
              </a:rPr>
              <a:t>次</a:t>
            </a:r>
          </a:p>
        </p:txBody>
      </p:sp>
      <p:sp>
        <p:nvSpPr>
          <p:cNvPr id="5" name="右大括号 4"/>
          <p:cNvSpPr/>
          <p:nvPr/>
        </p:nvSpPr>
        <p:spPr>
          <a:xfrm>
            <a:off x="5366385" y="3409315"/>
            <a:ext cx="192405" cy="1295400"/>
          </a:xfrm>
          <a:prstGeom prst="rightBrace">
            <a:avLst/>
          </a:prstGeom>
          <a:solidFill>
            <a:srgbClr val="FF0000"/>
          </a:solidFill>
          <a:ln w="25400" cmpd="sng">
            <a:solidFill>
              <a:schemeClr val="accent1">
                <a:shade val="50000"/>
              </a:schemeClr>
            </a:solidFill>
            <a:prstDash val="solid"/>
          </a:ln>
          <a:effectLst/>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vert="horz" wrap="square" lIns="91440" tIns="45720" rIns="91440" bIns="45720" numCol="1"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a:t>PCR</a:t>
            </a:r>
            <a:r>
              <a:rPr lang="zh-CN" altLang="en-US"/>
              <a:t>反应的忠实性</a:t>
            </a:r>
          </a:p>
        </p:txBody>
      </p:sp>
      <p:sp>
        <p:nvSpPr>
          <p:cNvPr id="24579" name="Rectangle 3"/>
          <p:cNvSpPr>
            <a:spLocks noGrp="1"/>
          </p:cNvSpPr>
          <p:nvPr>
            <p:ph idx="1"/>
          </p:nvPr>
        </p:nvSpPr>
        <p:spPr>
          <a:xfrm>
            <a:off x="571500" y="1256665"/>
            <a:ext cx="8229600" cy="4525963"/>
          </a:xfrm>
        </p:spPr>
        <p:txBody>
          <a:bodyPr vert="horz" wrap="square" lIns="91440" tIns="45720" rIns="91440" bIns="45720" anchor="t"/>
          <a:lstStyle/>
          <a:p>
            <a:pPr eaLnBrk="1" hangingPunct="1">
              <a:lnSpc>
                <a:spcPct val="150000"/>
              </a:lnSpc>
              <a:buNone/>
            </a:pPr>
            <a:r>
              <a:rPr lang="en-US" altLang="zh-CN" b="1" dirty="0">
                <a:solidFill>
                  <a:srgbClr val="000000"/>
                </a:solidFill>
                <a:latin typeface="宋体" panose="02010600030101010101" pitchFamily="2" charset="-122"/>
              </a:rPr>
              <a:t> </a:t>
            </a:r>
            <a:r>
              <a:rPr lang="en-US" altLang="zh-CN" sz="2800"/>
              <a:t> Taq DNA</a:t>
            </a:r>
            <a:r>
              <a:rPr lang="zh-CN" altLang="zh-CN" sz="2800"/>
              <a:t>聚合酶因为缺少</a:t>
            </a:r>
            <a:r>
              <a:rPr lang="en-US" altLang="zh-CN" sz="2800"/>
              <a:t>3’</a:t>
            </a:r>
            <a:r>
              <a:rPr lang="zh-CN" altLang="zh-CN" sz="2800"/>
              <a:t>到</a:t>
            </a:r>
            <a:r>
              <a:rPr lang="en-US" altLang="zh-CN" sz="2800"/>
              <a:t>5’</a:t>
            </a:r>
            <a:r>
              <a:rPr lang="zh-CN" altLang="zh-CN" sz="2800"/>
              <a:t>外切核酸酶（校正）活性</a:t>
            </a:r>
            <a:r>
              <a:rPr lang="zh-CN" altLang="en-US" sz="2800"/>
              <a:t>，从而导致错掺，被看作是</a:t>
            </a:r>
            <a:r>
              <a:rPr lang="zh-CN" altLang="zh-CN" sz="2800"/>
              <a:t>低保真度的聚合酶</a:t>
            </a:r>
            <a:r>
              <a:rPr lang="zh-CN" altLang="en-US" sz="2800"/>
              <a:t>。</a:t>
            </a:r>
          </a:p>
          <a:p>
            <a:pPr eaLnBrk="1" hangingPunct="1">
              <a:lnSpc>
                <a:spcPct val="150000"/>
              </a:lnSpc>
              <a:buSzPct val="50000"/>
              <a:buNone/>
            </a:pPr>
            <a:r>
              <a:rPr lang="zh-CN" altLang="en-US" sz="2800">
                <a:solidFill>
                  <a:srgbClr val="FF0000"/>
                </a:solidFill>
              </a:rPr>
              <a:t>减少错掺的对策：</a:t>
            </a:r>
          </a:p>
          <a:p>
            <a:pPr eaLnBrk="1" hangingPunct="1">
              <a:lnSpc>
                <a:spcPct val="150000"/>
              </a:lnSpc>
              <a:buSzPct val="50000"/>
              <a:buFont typeface="Wingdings" panose="05000000000000000000" pitchFamily="2" charset="2"/>
              <a:buNone/>
            </a:pPr>
            <a:r>
              <a:rPr lang="zh-CN" altLang="en-US" sz="2800"/>
              <a:t>    加入</a:t>
            </a:r>
            <a:r>
              <a:rPr lang="en-US" altLang="zh-CN" sz="2800"/>
              <a:t>Taq</a:t>
            </a:r>
            <a:r>
              <a:rPr lang="zh-CN" altLang="en-US" sz="2800"/>
              <a:t>酶后迅速反应，避免低温下进行的链延伸；酶浓度不可过大；</a:t>
            </a:r>
            <a:r>
              <a:rPr lang="en-US" altLang="zh-CN" sz="2800"/>
              <a:t>dNTP </a:t>
            </a:r>
            <a:r>
              <a:rPr lang="zh-CN" altLang="en-US" sz="2800"/>
              <a:t>不可过浓；</a:t>
            </a:r>
            <a:r>
              <a:rPr lang="en-US" altLang="zh-CN" sz="2800"/>
              <a:t>Mg</a:t>
            </a:r>
            <a:r>
              <a:rPr lang="en-US" altLang="zh-CN" sz="2800" baseline="30000">
                <a:solidFill>
                  <a:srgbClr val="002060"/>
                </a:solidFill>
                <a:uFillTx/>
              </a:rPr>
              <a:t>2+</a:t>
            </a:r>
            <a:r>
              <a:rPr lang="zh-CN" altLang="en-US" sz="2800"/>
              <a:t>浓度适中。</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宋体" panose="02010600030101010101" pitchFamily="2" charset="-122"/>
                <a:sym typeface="+mn-ea"/>
              </a:rPr>
              <a:t>PCR</a:t>
            </a:r>
            <a:r>
              <a:rPr lang="zh-CN" altLang="en-US" dirty="0">
                <a:latin typeface="宋体" panose="02010600030101010101" pitchFamily="2" charset="-122"/>
                <a:sym typeface="+mn-ea"/>
              </a:rPr>
              <a:t>平台效应</a:t>
            </a:r>
            <a:endParaRPr lang="zh-CN" altLang="en-US" b="1" dirty="0">
              <a:solidFill>
                <a:srgbClr val="FF0000"/>
              </a:solidFill>
              <a:latin typeface="宋体" panose="02010600030101010101" pitchFamily="2" charset="-122"/>
            </a:endParaRPr>
          </a:p>
        </p:txBody>
      </p:sp>
      <p:sp>
        <p:nvSpPr>
          <p:cNvPr id="3" name="内容占位符 2"/>
          <p:cNvSpPr>
            <a:spLocks noGrp="1"/>
          </p:cNvSpPr>
          <p:nvPr>
            <p:ph idx="1"/>
          </p:nvPr>
        </p:nvSpPr>
        <p:spPr>
          <a:xfrm>
            <a:off x="457200" y="1264920"/>
            <a:ext cx="8229600" cy="1493520"/>
          </a:xfrm>
        </p:spPr>
        <p:txBody>
          <a:bodyPr/>
          <a:lstStyle/>
          <a:p>
            <a:pPr latinLnBrk="0">
              <a:lnSpc>
                <a:spcPts val="3580"/>
              </a:lnSpc>
              <a:spcBef>
                <a:spcPts val="1200"/>
              </a:spcBef>
            </a:pPr>
            <a:r>
              <a:rPr lang="zh-CN" altLang="en-US" sz="2400" dirty="0">
                <a:solidFill>
                  <a:srgbClr val="FF0000"/>
                </a:solidFill>
                <a:latin typeface="宋体" panose="02010600030101010101" pitchFamily="2" charset="-122"/>
                <a:sym typeface="+mn-ea"/>
              </a:rPr>
              <a:t>定义：</a:t>
            </a:r>
            <a:r>
              <a:rPr lang="en-US" altLang="zh-CN" sz="2400" dirty="0">
                <a:latin typeface="Arial" panose="020B0604020202020204" pitchFamily="34" charset="0"/>
                <a:sym typeface="+mn-ea"/>
              </a:rPr>
              <a:t>PCR</a:t>
            </a:r>
            <a:r>
              <a:rPr lang="zh-CN" altLang="zh-CN" sz="2400" dirty="0">
                <a:latin typeface="Arial" panose="020B0604020202020204" pitchFamily="34" charset="0"/>
                <a:sym typeface="+mn-ea"/>
              </a:rPr>
              <a:t>后期循环产物累积趋于饱和，使原来以指数增长的速率变成平坦的曲线，同时出现非特异产物的大量增加的现象</a:t>
            </a:r>
            <a:r>
              <a:rPr lang="zh-CN" altLang="en-US" sz="2400" dirty="0">
                <a:latin typeface="Arial" panose="020B0604020202020204" pitchFamily="34" charset="0"/>
                <a:sym typeface="+mn-ea"/>
              </a:rPr>
              <a:t>。</a:t>
            </a:r>
          </a:p>
          <a:p>
            <a:pPr marL="457200" indent="-457200"/>
            <a:endParaRPr lang="zh-CN" altLang="en-US" sz="2400" b="1" dirty="0">
              <a:solidFill>
                <a:srgbClr val="FF0000"/>
              </a:solidFill>
              <a:latin typeface="宋体" panose="02010600030101010101" pitchFamily="2" charset="-122"/>
            </a:endParaRPr>
          </a:p>
        </p:txBody>
      </p:sp>
      <p:sp>
        <p:nvSpPr>
          <p:cNvPr id="24580" name="Rectangle 6"/>
          <p:cNvSpPr/>
          <p:nvPr/>
        </p:nvSpPr>
        <p:spPr>
          <a:xfrm>
            <a:off x="628650" y="2644775"/>
            <a:ext cx="7524750" cy="4213225"/>
          </a:xfrm>
          <a:prstGeom prst="rect">
            <a:avLst/>
          </a:prstGeom>
          <a:noFill/>
          <a:ln w="9525">
            <a:noFill/>
          </a:ln>
        </p:spPr>
        <p:txBody>
          <a:bodyPr/>
          <a:lstStyle/>
          <a:p>
            <a:pPr>
              <a:lnSpc>
                <a:spcPct val="90000"/>
              </a:lnSpc>
              <a:spcBef>
                <a:spcPct val="20000"/>
              </a:spcBef>
            </a:pPr>
            <a:endParaRPr lang="zh-CN" altLang="en-US" b="1" dirty="0">
              <a:latin typeface="宋体" panose="02010600030101010101" pitchFamily="2" charset="-122"/>
            </a:endParaRPr>
          </a:p>
          <a:p>
            <a:pPr>
              <a:lnSpc>
                <a:spcPct val="90000"/>
              </a:lnSpc>
              <a:spcBef>
                <a:spcPct val="20000"/>
              </a:spcBef>
            </a:pPr>
            <a:endParaRPr lang="zh-CN" altLang="en-US" sz="2400" b="1" dirty="0">
              <a:latin typeface="宋体" panose="02010600030101010101" pitchFamily="2" charset="-122"/>
            </a:endParaRPr>
          </a:p>
        </p:txBody>
      </p:sp>
      <p:grpSp>
        <p:nvGrpSpPr>
          <p:cNvPr id="7" name="组合 6"/>
          <p:cNvGrpSpPr/>
          <p:nvPr/>
        </p:nvGrpSpPr>
        <p:grpSpPr>
          <a:xfrm>
            <a:off x="4647336" y="2931160"/>
            <a:ext cx="3454629" cy="2973736"/>
            <a:chOff x="8012" y="5400"/>
            <a:chExt cx="4828" cy="4149"/>
          </a:xfrm>
        </p:grpSpPr>
        <p:grpSp>
          <p:nvGrpSpPr>
            <p:cNvPr id="25604" name="Group 10"/>
            <p:cNvGrpSpPr/>
            <p:nvPr/>
          </p:nvGrpSpPr>
          <p:grpSpPr>
            <a:xfrm>
              <a:off x="8640" y="5400"/>
              <a:ext cx="4200" cy="3600"/>
              <a:chOff x="3504" y="1728"/>
              <a:chExt cx="1680" cy="1440"/>
            </a:xfrm>
          </p:grpSpPr>
          <p:sp>
            <p:nvSpPr>
              <p:cNvPr id="25605" name="Line 7"/>
              <p:cNvSpPr/>
              <p:nvPr/>
            </p:nvSpPr>
            <p:spPr>
              <a:xfrm>
                <a:off x="3504" y="3168"/>
                <a:ext cx="1680" cy="0"/>
              </a:xfrm>
              <a:prstGeom prst="line">
                <a:avLst/>
              </a:prstGeom>
              <a:ln w="28575" cap="flat" cmpd="sng">
                <a:solidFill>
                  <a:schemeClr val="tx1"/>
                </a:solidFill>
                <a:prstDash val="solid"/>
                <a:headEnd type="none" w="med" len="med"/>
                <a:tailEnd type="triangle" w="med" len="med"/>
              </a:ln>
            </p:spPr>
          </p:sp>
          <p:sp>
            <p:nvSpPr>
              <p:cNvPr id="25606" name="Line 8"/>
              <p:cNvSpPr/>
              <p:nvPr/>
            </p:nvSpPr>
            <p:spPr>
              <a:xfrm flipV="1">
                <a:off x="3504" y="1728"/>
                <a:ext cx="0" cy="1440"/>
              </a:xfrm>
              <a:prstGeom prst="line">
                <a:avLst/>
              </a:prstGeom>
              <a:ln w="28575" cap="flat" cmpd="sng">
                <a:solidFill>
                  <a:schemeClr val="tx1"/>
                </a:solidFill>
                <a:prstDash val="solid"/>
                <a:headEnd type="none" w="med" len="med"/>
                <a:tailEnd type="triangle" w="med" len="med"/>
              </a:ln>
            </p:spPr>
          </p:sp>
          <p:sp>
            <p:nvSpPr>
              <p:cNvPr id="25607" name="Freeform 9"/>
              <p:cNvSpPr/>
              <p:nvPr/>
            </p:nvSpPr>
            <p:spPr>
              <a:xfrm>
                <a:off x="3504" y="2352"/>
                <a:ext cx="1536" cy="800"/>
              </a:xfrm>
              <a:custGeom>
                <a:avLst/>
                <a:gdLst>
                  <a:gd name="txL" fmla="*/ 0 w 1536"/>
                  <a:gd name="txT" fmla="*/ 0 h 800"/>
                  <a:gd name="txR" fmla="*/ 1536 w 1536"/>
                  <a:gd name="txB" fmla="*/ 800 h 800"/>
                </a:gdLst>
                <a:ahLst/>
                <a:cxnLst>
                  <a:cxn ang="0">
                    <a:pos x="0" y="800"/>
                  </a:cxn>
                  <a:cxn ang="0">
                    <a:pos x="672" y="128"/>
                  </a:cxn>
                  <a:cxn ang="0">
                    <a:pos x="1536" y="32"/>
                  </a:cxn>
                </a:cxnLst>
                <a:rect l="txL" t="txT" r="txR" b="txB"/>
                <a:pathLst>
                  <a:path w="1536" h="800">
                    <a:moveTo>
                      <a:pt x="0" y="800"/>
                    </a:moveTo>
                    <a:cubicBezTo>
                      <a:pt x="208" y="528"/>
                      <a:pt x="416" y="256"/>
                      <a:pt x="672" y="128"/>
                    </a:cubicBezTo>
                    <a:cubicBezTo>
                      <a:pt x="928" y="0"/>
                      <a:pt x="1384" y="48"/>
                      <a:pt x="1536" y="32"/>
                    </a:cubicBez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4" name="文本框 3"/>
            <p:cNvSpPr txBox="1"/>
            <p:nvPr/>
          </p:nvSpPr>
          <p:spPr>
            <a:xfrm>
              <a:off x="10373" y="9121"/>
              <a:ext cx="1101" cy="428"/>
            </a:xfrm>
            <a:prstGeom prst="rect">
              <a:avLst/>
            </a:prstGeom>
            <a:noFill/>
          </p:spPr>
          <p:txBody>
            <a:bodyPr wrap="square" rtlCol="0">
              <a:spAutoFit/>
            </a:bodyPr>
            <a:lstStyle/>
            <a:p>
              <a:r>
                <a:rPr lang="zh-CN" altLang="en-US" sz="1400" b="1">
                  <a:latin typeface="黑体" panose="02010609060101010101" pitchFamily="49" charset="-122"/>
                  <a:ea typeface="黑体" panose="02010609060101010101" pitchFamily="49" charset="-122"/>
                </a:rPr>
                <a:t>时间</a:t>
              </a:r>
            </a:p>
          </p:txBody>
        </p:sp>
        <p:sp>
          <p:nvSpPr>
            <p:cNvPr id="5" name="文本框 4"/>
            <p:cNvSpPr txBox="1"/>
            <p:nvPr/>
          </p:nvSpPr>
          <p:spPr>
            <a:xfrm>
              <a:off x="8012" y="6495"/>
              <a:ext cx="599" cy="945"/>
            </a:xfrm>
            <a:prstGeom prst="rect">
              <a:avLst/>
            </a:prstGeom>
            <a:noFill/>
          </p:spPr>
          <p:txBody>
            <a:bodyPr vert="eaVert" wrap="square" rtlCol="0">
              <a:spAutoFit/>
            </a:bodyPr>
            <a:lstStyle/>
            <a:p>
              <a:r>
                <a:rPr lang="en-US" altLang="zh-CN" sz="1600" b="1"/>
                <a:t>DNA</a:t>
              </a:r>
            </a:p>
          </p:txBody>
        </p:sp>
      </p:grpSp>
      <p:sp>
        <p:nvSpPr>
          <p:cNvPr id="6" name="文本框 5"/>
          <p:cNvSpPr txBox="1"/>
          <p:nvPr/>
        </p:nvSpPr>
        <p:spPr>
          <a:xfrm>
            <a:off x="457200" y="2742565"/>
            <a:ext cx="4344670" cy="3339465"/>
          </a:xfrm>
          <a:prstGeom prst="rect">
            <a:avLst/>
          </a:prstGeom>
          <a:noFill/>
        </p:spPr>
        <p:txBody>
          <a:bodyPr wrap="square" rtlCol="0" anchor="t">
            <a:spAutoFit/>
          </a:bodyPr>
          <a:lstStyle/>
          <a:p>
            <a:pPr marL="342900" indent="-342900" algn="l" eaLnBrk="0" hangingPunct="0">
              <a:lnSpc>
                <a:spcPct val="90000"/>
              </a:lnSpc>
              <a:spcBef>
                <a:spcPct val="20000"/>
              </a:spcBef>
            </a:pPr>
            <a:r>
              <a:rPr lang="zh-CN" altLang="en-US" sz="2400" b="1" kern="0" dirty="0">
                <a:solidFill>
                  <a:srgbClr val="FF0000"/>
                </a:solidFill>
                <a:uFillTx/>
                <a:latin typeface="宋体" panose="02010600030101010101" pitchFamily="2" charset="-122"/>
                <a:ea typeface="黑体" panose="02010609060101010101" pitchFamily="49" charset="-122"/>
                <a:sym typeface="+mn-ea"/>
              </a:rPr>
              <a:t>原因：</a:t>
            </a:r>
            <a:endParaRPr lang="zh-CN" altLang="en-US" sz="2400" b="1" dirty="0">
              <a:solidFill>
                <a:srgbClr val="FF0000"/>
              </a:solidFill>
              <a:latin typeface="宋体" panose="02010600030101010101" pitchFamily="2" charset="-122"/>
            </a:endParaRPr>
          </a:p>
          <a:p>
            <a:pPr marL="457200" indent="-457200" algn="l" eaLnBrk="0" hangingPunct="0">
              <a:lnSpc>
                <a:spcPct val="90000"/>
              </a:lnSpc>
              <a:spcBef>
                <a:spcPts val="1200"/>
              </a:spcBef>
              <a:buFont typeface="+mj-ea"/>
              <a:buAutoNum type="circleNumDbPlain"/>
            </a:pPr>
            <a:r>
              <a:rPr lang="zh-CN" altLang="en-US" sz="2400" b="1" kern="0" dirty="0">
                <a:solidFill>
                  <a:srgbClr val="002060"/>
                </a:solidFill>
                <a:uFillTx/>
                <a:latin typeface="宋体" panose="02010600030101010101" pitchFamily="2" charset="-122"/>
                <a:ea typeface="黑体" panose="02010609060101010101" pitchFamily="49" charset="-122"/>
                <a:sym typeface="+mn-ea"/>
              </a:rPr>
              <a:t>酶的热失活</a:t>
            </a:r>
            <a:endParaRPr lang="zh-CN" altLang="en-US" sz="2400" b="1" dirty="0">
              <a:latin typeface="宋体" panose="02010600030101010101" pitchFamily="2" charset="-122"/>
            </a:endParaRPr>
          </a:p>
          <a:p>
            <a:pPr marL="457200" indent="-457200" algn="l" eaLnBrk="0" hangingPunct="0">
              <a:lnSpc>
                <a:spcPct val="90000"/>
              </a:lnSpc>
              <a:spcBef>
                <a:spcPts val="1200"/>
              </a:spcBef>
              <a:buFont typeface="+mj-ea"/>
              <a:buAutoNum type="circleNumDbPlain"/>
            </a:pPr>
            <a:r>
              <a:rPr lang="zh-CN" altLang="en-US" sz="2400" b="1" kern="0" dirty="0">
                <a:solidFill>
                  <a:srgbClr val="002060"/>
                </a:solidFill>
                <a:uFillTx/>
                <a:latin typeface="宋体" panose="02010600030101010101" pitchFamily="2" charset="-122"/>
                <a:ea typeface="黑体" panose="02010609060101010101" pitchFamily="49" charset="-122"/>
                <a:sym typeface="+mn-ea"/>
              </a:rPr>
              <a:t>抑制酶活的物质</a:t>
            </a:r>
            <a:endParaRPr lang="zh-CN" altLang="en-US" sz="2400" b="1" dirty="0">
              <a:latin typeface="宋体" panose="02010600030101010101" pitchFamily="2" charset="-122"/>
            </a:endParaRPr>
          </a:p>
          <a:p>
            <a:pPr marL="457200" indent="-457200" algn="l" eaLnBrk="0" hangingPunct="0">
              <a:lnSpc>
                <a:spcPct val="90000"/>
              </a:lnSpc>
              <a:spcBef>
                <a:spcPts val="1200"/>
              </a:spcBef>
              <a:buFont typeface="+mj-ea"/>
              <a:buAutoNum type="circleNumDbPlain"/>
            </a:pPr>
            <a:r>
              <a:rPr lang="en-US" altLang="zh-CN" sz="2400" b="1" kern="0" dirty="0">
                <a:solidFill>
                  <a:srgbClr val="002060"/>
                </a:solidFill>
                <a:uFillTx/>
                <a:latin typeface="宋体" panose="02010600030101010101" pitchFamily="2" charset="-122"/>
                <a:ea typeface="黑体" panose="02010609060101010101" pitchFamily="49" charset="-122"/>
                <a:sym typeface="+mn-ea"/>
              </a:rPr>
              <a:t>dNTP</a:t>
            </a:r>
            <a:r>
              <a:rPr lang="zh-CN" altLang="en-US" sz="2400" b="1" kern="0" dirty="0">
                <a:solidFill>
                  <a:srgbClr val="002060"/>
                </a:solidFill>
                <a:uFillTx/>
                <a:latin typeface="宋体" panose="02010600030101010101" pitchFamily="2" charset="-122"/>
                <a:ea typeface="黑体" panose="02010609060101010101" pitchFamily="49" charset="-122"/>
                <a:sym typeface="+mn-ea"/>
              </a:rPr>
              <a:t>的稳定性</a:t>
            </a:r>
            <a:endParaRPr lang="zh-CN" altLang="en-US" sz="2400" b="1" dirty="0">
              <a:latin typeface="宋体" panose="02010600030101010101" pitchFamily="2" charset="-122"/>
            </a:endParaRPr>
          </a:p>
          <a:p>
            <a:pPr marL="457200" indent="-457200" algn="l" eaLnBrk="0" hangingPunct="0">
              <a:lnSpc>
                <a:spcPct val="90000"/>
              </a:lnSpc>
              <a:spcBef>
                <a:spcPts val="1200"/>
              </a:spcBef>
              <a:buFont typeface="+mj-ea"/>
              <a:buAutoNum type="circleNumDbPlain"/>
            </a:pPr>
            <a:r>
              <a:rPr lang="zh-CN" altLang="en-US" sz="2400" b="1" kern="0" dirty="0">
                <a:solidFill>
                  <a:srgbClr val="002060"/>
                </a:solidFill>
                <a:uFillTx/>
                <a:latin typeface="宋体" panose="02010600030101010101" pitchFamily="2" charset="-122"/>
                <a:ea typeface="黑体" panose="02010609060101010101" pitchFamily="49" charset="-122"/>
                <a:sym typeface="+mn-ea"/>
              </a:rPr>
              <a:t>非特异性片段的竞争</a:t>
            </a:r>
            <a:endParaRPr lang="zh-CN" altLang="en-US" sz="2400" b="1" dirty="0">
              <a:latin typeface="宋体" panose="02010600030101010101" pitchFamily="2" charset="-122"/>
            </a:endParaRPr>
          </a:p>
          <a:p>
            <a:pPr marL="457200" indent="-457200" algn="l" eaLnBrk="0" hangingPunct="0">
              <a:lnSpc>
                <a:spcPct val="90000"/>
              </a:lnSpc>
              <a:spcBef>
                <a:spcPts val="1200"/>
              </a:spcBef>
              <a:buFont typeface="+mj-ea"/>
              <a:buAutoNum type="circleNumDbPlain"/>
            </a:pPr>
            <a:r>
              <a:rPr lang="zh-CN" altLang="en-US" sz="2400" b="1" kern="0" dirty="0">
                <a:solidFill>
                  <a:srgbClr val="002060"/>
                </a:solidFill>
                <a:uFillTx/>
                <a:latin typeface="宋体" panose="02010600030101010101" pitchFamily="2" charset="-122"/>
                <a:ea typeface="黑体" panose="02010609060101010101" pitchFamily="49" charset="-122"/>
                <a:sym typeface="+mn-ea"/>
              </a:rPr>
              <a:t>模板的自身退火</a:t>
            </a:r>
            <a:endParaRPr lang="zh-CN" altLang="en-US" sz="2400" b="1" dirty="0">
              <a:latin typeface="宋体" panose="02010600030101010101" pitchFamily="2" charset="-122"/>
            </a:endParaRPr>
          </a:p>
          <a:p>
            <a:pPr marL="457200" indent="-457200" algn="l" eaLnBrk="0" hangingPunct="0">
              <a:lnSpc>
                <a:spcPct val="90000"/>
              </a:lnSpc>
              <a:spcBef>
                <a:spcPts val="1200"/>
              </a:spcBef>
              <a:buFont typeface="+mj-ea"/>
              <a:buAutoNum type="circleNumDbPlain"/>
            </a:pPr>
            <a:r>
              <a:rPr lang="zh-CN" altLang="en-US" sz="2400" b="1" kern="0" dirty="0">
                <a:solidFill>
                  <a:srgbClr val="002060"/>
                </a:solidFill>
                <a:uFillTx/>
                <a:latin typeface="宋体" panose="02010600030101010101" pitchFamily="2" charset="-122"/>
                <a:ea typeface="黑体" panose="02010609060101010101" pitchFamily="49" charset="-122"/>
                <a:sym typeface="+mn-ea"/>
              </a:rPr>
              <a:t>酶与</a:t>
            </a:r>
            <a:r>
              <a:rPr lang="en-US" altLang="zh-CN" sz="2400" b="1" kern="0" dirty="0">
                <a:solidFill>
                  <a:srgbClr val="002060"/>
                </a:solidFill>
                <a:uFillTx/>
                <a:latin typeface="宋体" panose="02010600030101010101" pitchFamily="2" charset="-122"/>
                <a:ea typeface="黑体" panose="02010609060101010101" pitchFamily="49" charset="-122"/>
                <a:sym typeface="+mn-ea"/>
              </a:rPr>
              <a:t>dNTP</a:t>
            </a:r>
            <a:r>
              <a:rPr lang="zh-CN" altLang="en-US" sz="2400" b="1" kern="0" dirty="0">
                <a:solidFill>
                  <a:srgbClr val="002060"/>
                </a:solidFill>
                <a:uFillTx/>
                <a:latin typeface="宋体" panose="02010600030101010101" pitchFamily="2" charset="-122"/>
                <a:ea typeface="黑体" panose="02010609060101010101" pitchFamily="49" charset="-122"/>
                <a:sym typeface="+mn-ea"/>
              </a:rPr>
              <a:t>的相对减少</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lvl="0"/>
            <a:r>
              <a:rPr lang="en-US" altLang="zh-CN"/>
              <a:t>PCR </a:t>
            </a:r>
            <a:r>
              <a:rPr lang="zh-CN" altLang="zh-CN"/>
              <a:t>污染与对策</a:t>
            </a:r>
          </a:p>
        </p:txBody>
      </p:sp>
      <p:sp>
        <p:nvSpPr>
          <p:cNvPr id="2" name="内容占位符 1"/>
          <p:cNvSpPr>
            <a:spLocks noGrp="1"/>
          </p:cNvSpPr>
          <p:nvPr>
            <p:ph idx="1"/>
          </p:nvPr>
        </p:nvSpPr>
        <p:spPr>
          <a:xfrm>
            <a:off x="594995" y="1299210"/>
            <a:ext cx="8229600" cy="4525963"/>
          </a:xfrm>
        </p:spPr>
        <p:txBody>
          <a:bodyPr/>
          <a:lstStyle/>
          <a:p>
            <a:pPr marL="0" indent="0">
              <a:lnSpc>
                <a:spcPct val="150000"/>
              </a:lnSpc>
              <a:buNone/>
            </a:pPr>
            <a:r>
              <a:rPr lang="en-US" altLang="zh-CN" sz="2800"/>
              <a:t>PCR</a:t>
            </a:r>
            <a:r>
              <a:rPr lang="zh-CN" altLang="en-US" sz="2800"/>
              <a:t>反应的灵敏度高</a:t>
            </a:r>
            <a:r>
              <a:rPr lang="en-US" altLang="zh-CN" sz="2800"/>
              <a:t>,</a:t>
            </a:r>
            <a:r>
              <a:rPr lang="zh-CN" altLang="en-US" sz="2800"/>
              <a:t>极易产生假阳性结果。</a:t>
            </a:r>
            <a:endParaRPr lang="en-US" altLang="zh-CN" sz="2800"/>
          </a:p>
          <a:p>
            <a:pPr marL="0" indent="0">
              <a:lnSpc>
                <a:spcPct val="150000"/>
              </a:lnSpc>
              <a:buNone/>
            </a:pPr>
            <a:r>
              <a:rPr lang="en-US" altLang="zh-CN" sz="2800"/>
              <a:t>  (</a:t>
            </a:r>
            <a:r>
              <a:rPr lang="zh-CN" altLang="zh-CN" sz="2800"/>
              <a:t>一</a:t>
            </a:r>
            <a:r>
              <a:rPr lang="en-US" altLang="zh-CN" sz="2800"/>
              <a:t>) </a:t>
            </a:r>
            <a:r>
              <a:rPr lang="zh-CN" altLang="zh-CN" sz="2800"/>
              <a:t>标本间交叉污染</a:t>
            </a:r>
            <a:r>
              <a:rPr lang="en-US" altLang="zh-CN" sz="2800"/>
              <a:t>:</a:t>
            </a:r>
            <a:r>
              <a:rPr lang="zh-CN" altLang="en-US" sz="2800"/>
              <a:t>：</a:t>
            </a:r>
          </a:p>
          <a:p>
            <a:pPr marL="0" indent="0">
              <a:lnSpc>
                <a:spcPct val="150000"/>
              </a:lnSpc>
              <a:buNone/>
            </a:pPr>
            <a:r>
              <a:rPr lang="zh-CN" altLang="en-US" sz="2800"/>
              <a:t>  </a:t>
            </a:r>
            <a:r>
              <a:rPr lang="en-US" altLang="zh-CN" sz="2800"/>
              <a:t>(</a:t>
            </a:r>
            <a:r>
              <a:rPr lang="zh-CN" altLang="zh-CN" sz="2800"/>
              <a:t>二</a:t>
            </a:r>
            <a:r>
              <a:rPr lang="en-US" altLang="zh-CN" sz="2800"/>
              <a:t>) PCR </a:t>
            </a:r>
            <a:r>
              <a:rPr lang="zh-CN" altLang="zh-CN" sz="2800"/>
              <a:t>试剂的污染</a:t>
            </a:r>
            <a:endParaRPr lang="en-US" altLang="zh-CN" sz="2800"/>
          </a:p>
          <a:p>
            <a:pPr marL="0" indent="0">
              <a:lnSpc>
                <a:spcPct val="150000"/>
              </a:lnSpc>
              <a:buNone/>
            </a:pPr>
            <a:r>
              <a:rPr lang="en-US" altLang="zh-CN" sz="2800"/>
              <a:t>  (</a:t>
            </a:r>
            <a:r>
              <a:rPr lang="zh-CN" altLang="zh-CN" sz="2800"/>
              <a:t>三</a:t>
            </a:r>
            <a:r>
              <a:rPr lang="en-US" altLang="zh-CN" sz="2800"/>
              <a:t>) PCR </a:t>
            </a:r>
            <a:r>
              <a:rPr lang="zh-CN" altLang="zh-CN" sz="2800"/>
              <a:t>扩增产物污染</a:t>
            </a:r>
            <a:r>
              <a:rPr lang="zh-CN" altLang="en-US" sz="2800"/>
              <a:t>，</a:t>
            </a:r>
            <a:r>
              <a:rPr lang="zh-CN" altLang="zh-CN" sz="2800"/>
              <a:t>气溶胶污染</a:t>
            </a:r>
            <a:r>
              <a:rPr lang="en-US" altLang="zh-CN" sz="2800"/>
              <a:t>;</a:t>
            </a:r>
          </a:p>
          <a:p>
            <a:pPr marL="0" indent="0">
              <a:lnSpc>
                <a:spcPct val="150000"/>
              </a:lnSpc>
              <a:buNone/>
            </a:pPr>
            <a:r>
              <a:rPr lang="zh-CN" altLang="en-US" sz="2800"/>
              <a:t> </a:t>
            </a:r>
            <a:r>
              <a:rPr lang="en-US" altLang="zh-CN" sz="2800"/>
              <a:t> (</a:t>
            </a:r>
            <a:r>
              <a:rPr lang="zh-CN" altLang="en-US" sz="2800"/>
              <a:t>四</a:t>
            </a:r>
            <a:r>
              <a:rPr lang="en-US" altLang="zh-CN" sz="2800"/>
              <a:t>)</a:t>
            </a:r>
            <a:r>
              <a:rPr lang="zh-CN" altLang="en-US" sz="2800"/>
              <a:t> 其它污染：</a:t>
            </a:r>
            <a:endParaRPr lang="en-US" altLang="zh-CN" sz="2800"/>
          </a:p>
          <a:p>
            <a:pPr marL="0" indent="0">
              <a:lnSpc>
                <a:spcPct val="150000"/>
              </a:lnSpc>
              <a:buNone/>
            </a:pPr>
            <a:r>
              <a:rPr lang="zh-CN" altLang="en-US" sz="2800"/>
              <a:t>         环境污染和实验使用的器材 试剂</a:t>
            </a:r>
          </a:p>
          <a:p>
            <a:endParaRPr lang="zh-CN" altLang="en-US" sz="2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p:nvPr>
        </p:nvSpPr>
        <p:spPr/>
        <p:txBody>
          <a:bodyPr vert="horz" wrap="square" lIns="91440" tIns="45720" rIns="91440" bIns="45720" anchor="ctr"/>
          <a:lstStyle/>
          <a:p>
            <a:pPr algn="ctr" eaLnBrk="1" hangingPunct="1"/>
            <a:r>
              <a:rPr lang="en-US" altLang="zh-CN" b="1" dirty="0">
                <a:solidFill>
                  <a:srgbClr val="FF0000"/>
                </a:solidFill>
              </a:rPr>
              <a:t>PCR </a:t>
            </a:r>
            <a:r>
              <a:rPr lang="zh-CN" altLang="en-US" b="1" dirty="0">
                <a:solidFill>
                  <a:srgbClr val="FF0000"/>
                </a:solidFill>
              </a:rPr>
              <a:t>污染的防治方法</a:t>
            </a:r>
          </a:p>
        </p:txBody>
      </p:sp>
      <p:sp>
        <p:nvSpPr>
          <p:cNvPr id="27651" name="Rectangle 3"/>
          <p:cNvSpPr>
            <a:spLocks noGrp="1"/>
          </p:cNvSpPr>
          <p:nvPr>
            <p:ph idx="1"/>
          </p:nvPr>
        </p:nvSpPr>
        <p:spPr>
          <a:xfrm>
            <a:off x="457200" y="1368425"/>
            <a:ext cx="8229600" cy="4525963"/>
          </a:xfrm>
        </p:spPr>
        <p:txBody>
          <a:bodyPr vert="horz" wrap="square" lIns="91440" tIns="45720" rIns="91440" bIns="45720" anchor="t"/>
          <a:lstStyle/>
          <a:p>
            <a:pPr eaLnBrk="1" hangingPunct="1"/>
            <a:r>
              <a:rPr lang="zh-CN" altLang="en-US" sz="2800"/>
              <a:t>短波紫外线照射</a:t>
            </a:r>
            <a:r>
              <a:rPr lang="en-US" altLang="zh-CN" sz="2800"/>
              <a:t>30</a:t>
            </a:r>
            <a:r>
              <a:rPr lang="zh-CN" altLang="en-US" sz="2800"/>
              <a:t>分钟；</a:t>
            </a:r>
          </a:p>
          <a:p>
            <a:pPr eaLnBrk="1" hangingPunct="1"/>
            <a:r>
              <a:rPr lang="zh-CN" altLang="en-US" sz="2800"/>
              <a:t>器皿类可用稀酸碱泡，使碱基脱嘌呤；</a:t>
            </a:r>
            <a:r>
              <a:rPr lang="en-US" altLang="zh-CN" sz="2800"/>
              <a:t>PCR</a:t>
            </a:r>
            <a:r>
              <a:rPr lang="zh-CN" altLang="en-US" sz="2800"/>
              <a:t>管、枪头等一次性使用；</a:t>
            </a:r>
          </a:p>
          <a:p>
            <a:pPr eaLnBrk="1" hangingPunct="1"/>
            <a:r>
              <a:rPr lang="zh-CN" altLang="en-US" sz="2800"/>
              <a:t>试剂湿热灭菌后小管分装；</a:t>
            </a:r>
          </a:p>
          <a:p>
            <a:pPr eaLnBrk="1" hangingPunct="1"/>
            <a:r>
              <a:rPr lang="zh-CN" altLang="en-US" sz="2800"/>
              <a:t>加模板</a:t>
            </a:r>
            <a:r>
              <a:rPr lang="en-US" altLang="zh-CN" sz="2800"/>
              <a:t>DNA</a:t>
            </a:r>
            <a:r>
              <a:rPr lang="zh-CN" altLang="en-US" sz="2800"/>
              <a:t>后盖紧盖子，打开盖子前离心甩下小液滴，再慢慢打开，防止开盖过快而形成气溶胶。</a:t>
            </a:r>
          </a:p>
          <a:p>
            <a:pPr eaLnBrk="1" hangingPunct="1"/>
            <a:r>
              <a:rPr lang="zh-CN" altLang="en-US" sz="2800"/>
              <a:t>每次反应都应设立阳性、阴性对照。</a:t>
            </a:r>
          </a:p>
          <a:p>
            <a:pPr marL="0" indent="0" eaLnBrk="1" hangingPunct="1">
              <a:buNone/>
            </a:pPr>
            <a:r>
              <a:rPr lang="zh-CN" altLang="en-US" sz="2800"/>
              <a:t>   </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PCR</a:t>
            </a:r>
            <a:r>
              <a:rPr lang="zh-CN" altLang="en-US"/>
              <a:t>技术的发明</a:t>
            </a:r>
            <a:endParaRPr kumimoji="0" lang="zh-CN" altLang="en-US" b="1" i="0" u="none" strike="noStrike" cap="none" spc="0" normalizeH="0" baseline="0">
              <a:solidFill>
                <a:srgbClr val="FF0000"/>
              </a:solidFill>
              <a:uFillTx/>
            </a:endParaRPr>
          </a:p>
        </p:txBody>
      </p:sp>
      <p:sp>
        <p:nvSpPr>
          <p:cNvPr id="3" name="内容占位符 2"/>
          <p:cNvSpPr>
            <a:spLocks noGrp="1"/>
          </p:cNvSpPr>
          <p:nvPr>
            <p:ph idx="1"/>
          </p:nvPr>
        </p:nvSpPr>
        <p:spPr/>
        <p:txBody>
          <a:bodyPr/>
          <a:lstStyle/>
          <a:p>
            <a:pPr marL="0" marR="0" lvl="0" indent="0" algn="l" defTabSz="914400" rtl="0" eaLnBrk="1" fontAlgn="base" latinLnBrk="0" hangingPunct="1">
              <a:lnSpc>
                <a:spcPct val="110000"/>
              </a:lnSpc>
              <a:spcBef>
                <a:spcPct val="20000"/>
              </a:spcBef>
              <a:spcAft>
                <a:spcPct val="0"/>
              </a:spcAft>
              <a:buClr>
                <a:srgbClr val="FFFF00"/>
              </a:buClr>
              <a:buSzTx/>
              <a:buFontTx/>
              <a:buNone/>
              <a:defRPr/>
            </a:pPr>
            <a:r>
              <a:rPr lang="zh-CN" altLang="en-US" sz="2400"/>
              <a:t>美国</a:t>
            </a:r>
            <a:r>
              <a:rPr lang="en-US" altLang="zh-CN" sz="2400"/>
              <a:t>Mullis</a:t>
            </a:r>
            <a:r>
              <a:rPr lang="zh-CN" altLang="en-US" sz="2400"/>
              <a:t>教授    开汽车时的联想</a:t>
            </a:r>
          </a:p>
          <a:p>
            <a:pPr marL="0" marR="0" lvl="0" indent="0" algn="l" defTabSz="914400" rtl="0" eaLnBrk="1" fontAlgn="base" latinLnBrk="0" hangingPunct="1">
              <a:lnSpc>
                <a:spcPct val="110000"/>
              </a:lnSpc>
              <a:spcBef>
                <a:spcPct val="20000"/>
              </a:spcBef>
              <a:spcAft>
                <a:spcPct val="0"/>
              </a:spcAft>
              <a:buClr>
                <a:srgbClr val="FFFF00"/>
              </a:buClr>
              <a:buSzTx/>
              <a:buFont typeface="Wingdings" panose="05000000000000000000" pitchFamily="2" charset="2"/>
              <a:buNone/>
              <a:defRPr/>
            </a:pPr>
            <a:r>
              <a:rPr lang="zh-CN" altLang="en-US" sz="2400"/>
              <a:t>逶迤崎岖的山路</a:t>
            </a:r>
            <a:r>
              <a:rPr lang="en-US" altLang="zh-CN" sz="2400"/>
              <a:t>——DNA</a:t>
            </a:r>
            <a:r>
              <a:rPr lang="zh-CN" altLang="en-US" sz="2400"/>
              <a:t>双螺旋</a:t>
            </a:r>
          </a:p>
          <a:p>
            <a:pPr marL="0" marR="0" lvl="0" indent="0" algn="l" defTabSz="914400" rtl="0" eaLnBrk="1" fontAlgn="base" latinLnBrk="0" hangingPunct="1">
              <a:lnSpc>
                <a:spcPct val="110000"/>
              </a:lnSpc>
              <a:spcBef>
                <a:spcPct val="20000"/>
              </a:spcBef>
              <a:spcAft>
                <a:spcPct val="0"/>
              </a:spcAft>
              <a:buClr>
                <a:srgbClr val="FFFF00"/>
              </a:buClr>
              <a:buSzTx/>
              <a:buFont typeface="Wingdings" panose="05000000000000000000" pitchFamily="2" charset="2"/>
              <a:buNone/>
              <a:defRPr/>
            </a:pPr>
            <a:r>
              <a:rPr lang="zh-CN" altLang="en-US" sz="2400"/>
              <a:t>行驶的汽车</a:t>
            </a:r>
            <a:r>
              <a:rPr lang="en-US" altLang="zh-CN" sz="2400"/>
              <a:t>——</a:t>
            </a:r>
            <a:r>
              <a:rPr lang="zh-CN" altLang="en-US" sz="2400"/>
              <a:t>一小段</a:t>
            </a:r>
            <a:r>
              <a:rPr lang="en-US" altLang="zh-CN" sz="2400"/>
              <a:t>DNA</a:t>
            </a:r>
            <a:r>
              <a:rPr lang="zh-CN" altLang="en-US" sz="2400"/>
              <a:t>引物          </a:t>
            </a:r>
          </a:p>
          <a:p>
            <a:pPr marL="0" marR="0" lvl="0" indent="0" algn="l" defTabSz="914400" rtl="0" eaLnBrk="1" fontAlgn="base" latinLnBrk="0" hangingPunct="1">
              <a:lnSpc>
                <a:spcPct val="110000"/>
              </a:lnSpc>
              <a:spcBef>
                <a:spcPct val="20000"/>
              </a:spcBef>
              <a:spcAft>
                <a:spcPct val="0"/>
              </a:spcAft>
              <a:buClr>
                <a:srgbClr val="FFFF00"/>
              </a:buClr>
              <a:buSzTx/>
              <a:buFont typeface="Wingdings" panose="05000000000000000000" pitchFamily="2" charset="2"/>
              <a:buNone/>
              <a:defRPr/>
            </a:pPr>
            <a:r>
              <a:rPr lang="zh-CN" altLang="en-US" sz="2400"/>
              <a:t>  </a:t>
            </a:r>
            <a:r>
              <a:rPr lang="en-US" altLang="zh-CN" sz="2400"/>
              <a:t>……                  </a:t>
            </a:r>
          </a:p>
          <a:p>
            <a:pPr marL="0" marR="0" lvl="0" indent="0" algn="l" defTabSz="914400" rtl="0" eaLnBrk="1" fontAlgn="base" latinLnBrk="0" hangingPunct="1">
              <a:lnSpc>
                <a:spcPct val="110000"/>
              </a:lnSpc>
              <a:spcBef>
                <a:spcPct val="20000"/>
              </a:spcBef>
              <a:spcAft>
                <a:spcPct val="0"/>
              </a:spcAft>
              <a:buClr>
                <a:srgbClr val="FFFF00"/>
              </a:buClr>
              <a:buSzTx/>
              <a:buFont typeface="Wingdings" panose="05000000000000000000" pitchFamily="2" charset="2"/>
              <a:buNone/>
              <a:defRPr/>
            </a:pPr>
            <a:r>
              <a:rPr lang="en-US" altLang="zh-CN" sz="2400"/>
              <a:t>  1988</a:t>
            </a:r>
            <a:r>
              <a:rPr lang="zh-CN" altLang="en-US" sz="2400"/>
              <a:t>年发明了</a:t>
            </a:r>
            <a:r>
              <a:rPr lang="en-US" altLang="zh-CN" sz="2400"/>
              <a:t>PCR</a:t>
            </a:r>
            <a:r>
              <a:rPr lang="zh-CN" altLang="en-US" sz="2400"/>
              <a:t>技术</a:t>
            </a:r>
          </a:p>
          <a:p>
            <a:pPr marL="0" marR="0" lvl="0" indent="0" algn="l" defTabSz="914400" rtl="0" eaLnBrk="1" fontAlgn="base" latinLnBrk="0" hangingPunct="1">
              <a:lnSpc>
                <a:spcPct val="110000"/>
              </a:lnSpc>
              <a:spcBef>
                <a:spcPct val="20000"/>
              </a:spcBef>
              <a:spcAft>
                <a:spcPct val="0"/>
              </a:spcAft>
              <a:buClr>
                <a:srgbClr val="FFFF00"/>
              </a:buClr>
              <a:buSzTx/>
              <a:buFont typeface="Wingdings" panose="05000000000000000000" pitchFamily="2" charset="2"/>
              <a:buNone/>
              <a:defRPr/>
            </a:pPr>
            <a:r>
              <a:rPr lang="zh-CN" altLang="en-US" sz="2400"/>
              <a:t>  </a:t>
            </a:r>
            <a:r>
              <a:rPr lang="en-US" altLang="zh-CN" sz="2400"/>
              <a:t>1993</a:t>
            </a:r>
            <a:r>
              <a:rPr lang="zh-CN" altLang="en-US" sz="2400"/>
              <a:t>年获得诺贝尔奖</a:t>
            </a:r>
          </a:p>
          <a:p>
            <a:endParaRPr lang="zh-CN" altLang="en-US" sz="2400"/>
          </a:p>
        </p:txBody>
      </p:sp>
      <p:pic>
        <p:nvPicPr>
          <p:cNvPr id="24582" name="Picture 6" descr="11-8"/>
          <p:cNvPicPr>
            <a:picLocks noChangeAspect="1"/>
          </p:cNvPicPr>
          <p:nvPr/>
        </p:nvPicPr>
        <p:blipFill>
          <a:blip r:embed="rId2"/>
          <a:stretch>
            <a:fillRect/>
          </a:stretch>
        </p:blipFill>
        <p:spPr>
          <a:xfrm>
            <a:off x="5334000" y="2384425"/>
            <a:ext cx="3810000" cy="2973388"/>
          </a:xfrm>
          <a:prstGeom prst="rect">
            <a:avLst/>
          </a:prstGeom>
          <a:noFill/>
          <a:ln w="9525">
            <a:noFill/>
          </a:ln>
        </p:spPr>
      </p:pic>
      <p:sp>
        <p:nvSpPr>
          <p:cNvPr id="12291" name="Rectangle 4"/>
          <p:cNvSpPr>
            <a:spLocks noChangeArrowheads="1"/>
          </p:cNvSpPr>
          <p:nvPr/>
        </p:nvSpPr>
        <p:spPr bwMode="auto">
          <a:xfrm>
            <a:off x="4371817" y="228600"/>
            <a:ext cx="309880" cy="583565"/>
          </a:xfrm>
          <a:prstGeom prst="rect">
            <a:avLst/>
          </a:prstGeom>
          <a:noFill/>
          <a:ln w="9525">
            <a:noFill/>
            <a:miter lim="800000"/>
          </a:ln>
        </p:spPr>
        <p:txBody>
          <a:bodyPr wrap="none">
            <a:spAutoFit/>
          </a:bodyPr>
          <a:lstStyle/>
          <a:p>
            <a:pPr marL="0" marR="0" lvl="0" indent="0" algn="just" defTabSz="914400" rtl="0" eaLnBrk="1" fontAlgn="base" latinLnBrk="0" hangingPunct="1">
              <a:lnSpc>
                <a:spcPct val="100000"/>
              </a:lnSpc>
              <a:spcBef>
                <a:spcPct val="20000"/>
              </a:spcBef>
              <a:spcAft>
                <a:spcPct val="0"/>
              </a:spcAft>
              <a:buClr>
                <a:schemeClr val="accent1"/>
              </a:buClr>
              <a:buSzPct val="75000"/>
              <a:buFontTx/>
              <a:buNone/>
              <a:defRPr/>
            </a:pPr>
            <a:r>
              <a:rPr kumimoji="0" lang="en-US" altLang="zh-CN" sz="3200" b="0" i="0" u="none" strike="noStrike" kern="1200" cap="none" spc="0" normalizeH="0" baseline="0" noProof="0" dirty="0">
                <a:ln>
                  <a:noFill/>
                </a:ln>
                <a:solidFill>
                  <a:srgbClr val="000000"/>
                </a:solidFill>
                <a:effectLst/>
                <a:uLnTx/>
                <a:uFillTx/>
                <a:latin typeface="汉仪中黑简"/>
                <a:ea typeface="黑体" panose="02010609060101010101" pitchFamily="49" charset="-122"/>
                <a:cs typeface="+mn-cs"/>
              </a:rPr>
              <a:t> </a:t>
            </a:r>
            <a:endParaRPr kumimoji="0" lang="zh-CN" altLang="en-US" sz="3200" b="1" i="0" u="none" strike="noStrike" kern="1200" cap="none" spc="0" normalizeH="0" baseline="0" noProof="0" dirty="0">
              <a:ln>
                <a:noFill/>
              </a:ln>
              <a:solidFill>
                <a:srgbClr val="FF0000"/>
              </a:solidFill>
              <a:effectLst/>
              <a:uLnTx/>
              <a:uFillTx/>
              <a:latin typeface="+mn-ea"/>
              <a:ea typeface="+mn-ea"/>
              <a:cs typeface="+mn-cs"/>
            </a:endParaRPr>
          </a:p>
        </p:txBody>
      </p:sp>
      <p:sp>
        <p:nvSpPr>
          <p:cNvPr id="12292" name="Rectangle 5"/>
          <p:cNvSpPr>
            <a:spLocks noChangeArrowheads="1"/>
          </p:cNvSpPr>
          <p:nvPr/>
        </p:nvSpPr>
        <p:spPr bwMode="auto">
          <a:xfrm>
            <a:off x="1371600" y="5638800"/>
            <a:ext cx="6781800" cy="632460"/>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marL="381000" marR="0" lvl="0" indent="-381000" algn="l" defTabSz="914400" rtl="0" eaLnBrk="1" fontAlgn="base" latinLnBrk="0" hangingPunct="1">
              <a:lnSpc>
                <a:spcPct val="110000"/>
              </a:lnSpc>
              <a:spcBef>
                <a:spcPct val="20000"/>
              </a:spcBef>
              <a:spcAft>
                <a:spcPct val="0"/>
              </a:spcAft>
              <a:buClr>
                <a:srgbClr val="FFFF00"/>
              </a:buClr>
              <a:buSzTx/>
              <a:buFont typeface="Wingdings" panose="05000000000000000000" pitchFamily="2" charset="2"/>
              <a:buChar char="Ø"/>
              <a:tabLst>
                <a:tab pos="381000" algn="l"/>
              </a:tabLst>
              <a:defRPr/>
            </a:pPr>
            <a:r>
              <a:rPr kumimoji="0" lang="en-US" altLang="zh-CN" sz="32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PCR</a:t>
            </a:r>
            <a:r>
              <a:rPr kumimoji="0" lang="zh-CN" altLang="en-US" sz="32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的发明是</a:t>
            </a:r>
            <a:r>
              <a:rPr kumimoji="0" lang="en-US" altLang="zh-CN" sz="32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DNA</a:t>
            </a:r>
            <a:r>
              <a:rPr kumimoji="0" lang="zh-CN" altLang="en-US" sz="3200" b="0" i="0" u="none" strike="noStrike" kern="120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黑体" panose="02010609060101010101" pitchFamily="49" charset="-122"/>
              </a:rPr>
              <a:t>操作技术的革命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4582"/>
                                        </p:tgtEl>
                                        <p:attrNameLst>
                                          <p:attrName>style.visibility</p:attrName>
                                        </p:attrNameLst>
                                      </p:cBhvr>
                                      <p:to>
                                        <p:strVal val="visible"/>
                                      </p:to>
                                    </p:set>
                                    <p:animEffect transition="in" filter="barn(outVertical)">
                                      <p:cBhvr>
                                        <p:cTn id="7" dur="500"/>
                                        <p:tgtEl>
                                          <p:spTgt spid="2458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292"/>
                                        </p:tgtEl>
                                        <p:attrNameLst>
                                          <p:attrName>style.visibility</p:attrName>
                                        </p:attrNameLst>
                                      </p:cBhvr>
                                      <p:to>
                                        <p:strVal val="visible"/>
                                      </p:to>
                                    </p:set>
                                    <p:anim calcmode="lin" valueType="num">
                                      <p:cBhvr additive="base">
                                        <p:cTn id="12" dur="500" fill="hold"/>
                                        <p:tgtEl>
                                          <p:spTgt spid="12292"/>
                                        </p:tgtEl>
                                        <p:attrNameLst>
                                          <p:attrName>ppt_x</p:attrName>
                                        </p:attrNameLst>
                                      </p:cBhvr>
                                      <p:tavLst>
                                        <p:tav tm="0">
                                          <p:val>
                                            <p:strVal val="#ppt_x"/>
                                          </p:val>
                                        </p:tav>
                                        <p:tav tm="100000">
                                          <p:val>
                                            <p:strVal val="#ppt_x"/>
                                          </p:val>
                                        </p:tav>
                                      </p:tavLst>
                                    </p:anim>
                                    <p:anim calcmode="lin" valueType="num">
                                      <p:cBhvr additive="base">
                                        <p:cTn id="13" dur="500" fill="hold"/>
                                        <p:tgtEl>
                                          <p:spTgt spid="122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083"/>
            <a:ext cx="8229600" cy="1143000"/>
          </a:xfrm>
        </p:spPr>
        <p:txBody>
          <a:bodyPr/>
          <a:lstStyle/>
          <a:p>
            <a:r>
              <a:rPr lang="en-US" altLang="zh-CN"/>
              <a:t>PCR</a:t>
            </a:r>
            <a:r>
              <a:rPr lang="zh-CN" altLang="en-US"/>
              <a:t>方法的发展</a:t>
            </a:r>
            <a:br>
              <a:rPr lang="zh-CN" altLang="en-US"/>
            </a:br>
            <a:endParaRPr lang="zh-CN" altLang="en-US"/>
          </a:p>
        </p:txBody>
      </p:sp>
      <p:sp>
        <p:nvSpPr>
          <p:cNvPr id="3" name="内容占位符 2"/>
          <p:cNvSpPr>
            <a:spLocks noGrp="1"/>
          </p:cNvSpPr>
          <p:nvPr>
            <p:ph idx="1"/>
          </p:nvPr>
        </p:nvSpPr>
        <p:spPr>
          <a:xfrm>
            <a:off x="734060" y="1350010"/>
            <a:ext cx="8229600" cy="4525963"/>
          </a:xfrm>
        </p:spPr>
        <p:txBody>
          <a:bodyPr/>
          <a:lstStyle/>
          <a:p>
            <a:pPr marL="36195" lvl="1" indent="-514350" eaLnBrk="1" latinLnBrk="0" hangingPunct="1">
              <a:lnSpc>
                <a:spcPct val="150000"/>
              </a:lnSpc>
              <a:spcBef>
                <a:spcPts val="0"/>
              </a:spcBef>
              <a:buClr>
                <a:schemeClr val="tx1"/>
              </a:buClr>
              <a:buSzPct val="110000"/>
              <a:buFont typeface="Arial" panose="020B0604020202020204" pitchFamily="34" charset="0"/>
              <a:buAutoNum type="arabicPeriod"/>
            </a:pPr>
            <a:r>
              <a:rPr lang="en-US" altLang="zh-CN" sz="3200" dirty="0">
                <a:latin typeface="宋体" panose="02010600030101010101" pitchFamily="2" charset="-122"/>
                <a:sym typeface="+mn-ea"/>
              </a:rPr>
              <a:t>RT-PCR (</a:t>
            </a:r>
            <a:r>
              <a:rPr lang="zh-CN" altLang="en-US" sz="3200" dirty="0">
                <a:latin typeface="宋体" panose="02010600030101010101" pitchFamily="2" charset="-122"/>
                <a:sym typeface="+mn-ea"/>
              </a:rPr>
              <a:t>测定</a:t>
            </a:r>
            <a:r>
              <a:rPr lang="en-US" altLang="zh-CN" sz="3200" dirty="0">
                <a:latin typeface="宋体" panose="02010600030101010101" pitchFamily="2" charset="-122"/>
                <a:sym typeface="+mn-ea"/>
              </a:rPr>
              <a:t>mRNA</a:t>
            </a:r>
            <a:r>
              <a:rPr lang="zh-CN" altLang="en-US" sz="3200" dirty="0">
                <a:latin typeface="宋体" panose="02010600030101010101" pitchFamily="2" charset="-122"/>
                <a:sym typeface="+mn-ea"/>
              </a:rPr>
              <a:t>含量</a:t>
            </a:r>
            <a:r>
              <a:rPr lang="en-US" altLang="zh-CN" sz="3200" dirty="0">
                <a:latin typeface="宋体" panose="02010600030101010101" pitchFamily="2" charset="-122"/>
                <a:sym typeface="+mn-ea"/>
              </a:rPr>
              <a:t>)</a:t>
            </a:r>
          </a:p>
          <a:p>
            <a:pPr marL="36195" lvl="1" indent="-514350" eaLnBrk="1" latinLnBrk="0" hangingPunct="1">
              <a:lnSpc>
                <a:spcPct val="150000"/>
              </a:lnSpc>
              <a:spcBef>
                <a:spcPts val="0"/>
              </a:spcBef>
              <a:buClr>
                <a:schemeClr val="tx1"/>
              </a:buClr>
              <a:buSzPct val="110000"/>
              <a:buFont typeface="Arial" panose="020B0604020202020204" pitchFamily="34" charset="0"/>
              <a:buAutoNum type="arabicPeriod"/>
            </a:pPr>
            <a:r>
              <a:rPr lang="zh-CN" altLang="en-US" sz="3200" dirty="0">
                <a:latin typeface="宋体" panose="02010600030101010101" pitchFamily="2" charset="-122"/>
                <a:sym typeface="+mn-ea"/>
              </a:rPr>
              <a:t>实时定量荧光</a:t>
            </a:r>
            <a:r>
              <a:rPr lang="en-US" altLang="zh-CN" sz="3200" dirty="0">
                <a:latin typeface="宋体" panose="02010600030101010101" pitchFamily="2" charset="-122"/>
                <a:sym typeface="+mn-ea"/>
              </a:rPr>
              <a:t>PCR</a:t>
            </a:r>
            <a:endParaRPr lang="en-US" altLang="zh-CN" sz="3200" b="1" dirty="0">
              <a:latin typeface="宋体" panose="02010600030101010101" pitchFamily="2" charset="-122"/>
            </a:endParaRPr>
          </a:p>
          <a:p>
            <a:pPr marL="36195" lvl="1" indent="-514350" eaLnBrk="1" latinLnBrk="0" hangingPunct="1">
              <a:lnSpc>
                <a:spcPct val="150000"/>
              </a:lnSpc>
              <a:spcBef>
                <a:spcPts val="0"/>
              </a:spcBef>
              <a:buClr>
                <a:schemeClr val="tx1"/>
              </a:buClr>
              <a:buSzPct val="110000"/>
              <a:buFont typeface="Arial" panose="020B0604020202020204" pitchFamily="34" charset="0"/>
              <a:buAutoNum type="arabicPeriod"/>
            </a:pPr>
            <a:r>
              <a:rPr lang="en-US" altLang="zh-CN" sz="3200" dirty="0">
                <a:latin typeface="宋体" panose="02010600030101010101" pitchFamily="2" charset="-122"/>
                <a:sym typeface="+mn-ea"/>
              </a:rPr>
              <a:t>TouchDown PCR </a:t>
            </a:r>
            <a:endParaRPr lang="en-US" altLang="zh-CN" sz="3200" b="1" dirty="0">
              <a:latin typeface="宋体" panose="02010600030101010101" pitchFamily="2" charset="-122"/>
            </a:endParaRPr>
          </a:p>
          <a:p>
            <a:pPr marL="36195" lvl="1" indent="-514350" eaLnBrk="1" latinLnBrk="0" hangingPunct="1">
              <a:lnSpc>
                <a:spcPct val="150000"/>
              </a:lnSpc>
              <a:spcBef>
                <a:spcPts val="0"/>
              </a:spcBef>
              <a:buClr>
                <a:schemeClr val="tx1"/>
              </a:buClr>
              <a:buSzPct val="110000"/>
              <a:buFont typeface="Arial" panose="020B0604020202020204" pitchFamily="34" charset="0"/>
              <a:buAutoNum type="arabicPeriod"/>
            </a:pPr>
            <a:r>
              <a:rPr lang="zh-CN" altLang="en-US" sz="3200" dirty="0">
                <a:latin typeface="宋体" panose="02010600030101010101" pitchFamily="2" charset="-122"/>
                <a:sym typeface="+mn-ea"/>
              </a:rPr>
              <a:t>反向</a:t>
            </a:r>
            <a:r>
              <a:rPr lang="en-US" altLang="zh-CN" sz="3200" dirty="0">
                <a:latin typeface="宋体" panose="02010600030101010101" pitchFamily="2" charset="-122"/>
                <a:sym typeface="+mn-ea"/>
              </a:rPr>
              <a:t>PCR(</a:t>
            </a:r>
            <a:r>
              <a:rPr lang="zh-CN" altLang="en-US" sz="3200" dirty="0">
                <a:latin typeface="宋体" panose="02010600030101010101" pitchFamily="2" charset="-122"/>
                <a:sym typeface="+mn-ea"/>
              </a:rPr>
              <a:t>扩增未知序列</a:t>
            </a:r>
            <a:r>
              <a:rPr lang="en-US" altLang="zh-CN" sz="3200" dirty="0">
                <a:latin typeface="宋体" panose="02010600030101010101" pitchFamily="2" charset="-122"/>
                <a:sym typeface="+mn-ea"/>
              </a:rPr>
              <a:t>) </a:t>
            </a:r>
            <a:endParaRPr lang="en-US" altLang="zh-CN" sz="3200" b="1" dirty="0">
              <a:latin typeface="宋体" panose="02010600030101010101" pitchFamily="2" charset="-122"/>
            </a:endParaRPr>
          </a:p>
          <a:p>
            <a:pPr marL="36195" lvl="1" indent="-514350" eaLnBrk="1" latinLnBrk="0" hangingPunct="1">
              <a:lnSpc>
                <a:spcPct val="150000"/>
              </a:lnSpc>
              <a:spcBef>
                <a:spcPts val="0"/>
              </a:spcBef>
              <a:buClr>
                <a:schemeClr val="tx1"/>
              </a:buClr>
              <a:buSzPct val="110000"/>
              <a:buFont typeface="Arial" panose="020B0604020202020204" pitchFamily="34" charset="0"/>
              <a:buAutoNum type="arabicPeriod"/>
            </a:pPr>
            <a:r>
              <a:rPr lang="zh-CN" altLang="en-US" sz="3200" dirty="0">
                <a:latin typeface="宋体" panose="02010600030101010101" pitchFamily="2" charset="-122"/>
                <a:sym typeface="+mn-ea"/>
              </a:rPr>
              <a:t>巢式</a:t>
            </a:r>
            <a:r>
              <a:rPr lang="en-US" altLang="zh-CN" sz="3200" dirty="0">
                <a:latin typeface="宋体" panose="02010600030101010101" pitchFamily="2" charset="-122"/>
                <a:sym typeface="+mn-ea"/>
              </a:rPr>
              <a:t>PCR</a:t>
            </a:r>
            <a:endParaRPr lang="en-US" altLang="zh-CN" sz="3200" b="1" dirty="0">
              <a:latin typeface="宋体" panose="02010600030101010101" pitchFamily="2" charset="-122"/>
            </a:endParaRPr>
          </a:p>
          <a:p>
            <a:pPr marL="36195" lvl="1" indent="-514350" eaLnBrk="1" latinLnBrk="0" hangingPunct="1">
              <a:lnSpc>
                <a:spcPct val="150000"/>
              </a:lnSpc>
              <a:spcBef>
                <a:spcPts val="0"/>
              </a:spcBef>
              <a:buClr>
                <a:schemeClr val="tx1"/>
              </a:buClr>
              <a:buSzPct val="110000"/>
              <a:buFont typeface="Arial" panose="020B0604020202020204" pitchFamily="34" charset="0"/>
              <a:buAutoNum type="arabicPeriod"/>
            </a:pPr>
            <a:r>
              <a:rPr lang="zh-CN" altLang="en-US" sz="3200" dirty="0">
                <a:latin typeface="宋体" panose="02010600030101010101" pitchFamily="2" charset="-122"/>
                <a:sym typeface="+mn-ea"/>
              </a:rPr>
              <a:t>定点诱变和</a:t>
            </a:r>
            <a:r>
              <a:rPr lang="en-US" altLang="zh-CN" sz="3200" dirty="0">
                <a:latin typeface="宋体" panose="02010600030101010101" pitchFamily="2" charset="-122"/>
                <a:sym typeface="+mn-ea"/>
              </a:rPr>
              <a:t>DNA</a:t>
            </a:r>
            <a:r>
              <a:rPr lang="zh-CN" altLang="en-US" sz="3200" dirty="0">
                <a:latin typeface="宋体" panose="02010600030101010101" pitchFamily="2" charset="-122"/>
                <a:sym typeface="+mn-ea"/>
              </a:rPr>
              <a:t>测序分析的</a:t>
            </a:r>
            <a:r>
              <a:rPr lang="en-US" altLang="zh-CN" sz="3200" dirty="0">
                <a:latin typeface="宋体" panose="02010600030101010101" pitchFamily="2" charset="-122"/>
                <a:sym typeface="+mn-ea"/>
              </a:rPr>
              <a:t>PCR</a:t>
            </a:r>
            <a:r>
              <a:rPr lang="zh-CN" altLang="en-US" sz="3200" dirty="0">
                <a:latin typeface="宋体" panose="02010600030101010101" pitchFamily="2" charset="-122"/>
                <a:sym typeface="+mn-ea"/>
              </a:rPr>
              <a:t>技术</a:t>
            </a:r>
            <a:endParaRPr lang="zh-CN" altLang="en-US" sz="3200" b="1" dirty="0">
              <a:latin typeface="宋体" panose="02010600030101010101" pitchFamily="2" charset="-122"/>
            </a:endParaRPr>
          </a:p>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宋体" panose="02010600030101010101" pitchFamily="2" charset="-122"/>
                <a:sym typeface="+mn-ea"/>
              </a:rPr>
              <a:t>PCR</a:t>
            </a:r>
            <a:r>
              <a:rPr lang="zh-CN" altLang="en-US" dirty="0">
                <a:latin typeface="宋体" panose="02010600030101010101" pitchFamily="2" charset="-122"/>
                <a:sym typeface="+mn-ea"/>
              </a:rPr>
              <a:t>方法的应用</a:t>
            </a:r>
            <a:endParaRPr lang="zh-CN" altLang="en-US" b="1" dirty="0">
              <a:solidFill>
                <a:srgbClr val="FF0000"/>
              </a:solidFill>
              <a:latin typeface="宋体" panose="02010600030101010101" pitchFamily="2" charset="-122"/>
            </a:endParaRPr>
          </a:p>
        </p:txBody>
      </p:sp>
      <p:sp>
        <p:nvSpPr>
          <p:cNvPr id="3" name="内容占位符 2"/>
          <p:cNvSpPr>
            <a:spLocks noGrp="1"/>
          </p:cNvSpPr>
          <p:nvPr>
            <p:ph idx="1"/>
          </p:nvPr>
        </p:nvSpPr>
        <p:spPr>
          <a:xfrm>
            <a:off x="457200" y="1591945"/>
            <a:ext cx="8229600" cy="4525963"/>
          </a:xfrm>
        </p:spPr>
        <p:txBody>
          <a:bodyPr/>
          <a:lstStyle/>
          <a:p>
            <a:pPr marL="609600" indent="-609600">
              <a:lnSpc>
                <a:spcPct val="100000"/>
              </a:lnSpc>
              <a:buClr>
                <a:schemeClr val="tx1"/>
              </a:buClr>
              <a:buSzPct val="80000"/>
              <a:buFont typeface="+mj-lt"/>
              <a:buAutoNum type="arabicPeriod"/>
            </a:pPr>
            <a:r>
              <a:rPr lang="zh-CN" altLang="en-US" dirty="0">
                <a:latin typeface="Arial" panose="020B0604020202020204" pitchFamily="34" charset="0"/>
                <a:sym typeface="+mn-ea"/>
              </a:rPr>
              <a:t>基础研究</a:t>
            </a:r>
            <a:endParaRPr lang="zh-CN" altLang="en-US" b="1" dirty="0">
              <a:latin typeface="Arial" panose="020B0604020202020204" pitchFamily="34" charset="0"/>
            </a:endParaRPr>
          </a:p>
          <a:p>
            <a:pPr marL="609600" indent="-609600">
              <a:lnSpc>
                <a:spcPct val="100000"/>
              </a:lnSpc>
              <a:buClr>
                <a:schemeClr val="tx1"/>
              </a:buClr>
              <a:buSzPct val="80000"/>
              <a:buFont typeface="+mj-lt"/>
              <a:buAutoNum type="arabicPeriod"/>
            </a:pPr>
            <a:r>
              <a:rPr lang="zh-CN" altLang="en-US" dirty="0">
                <a:latin typeface="Arial" panose="020B0604020202020204" pitchFamily="34" charset="0"/>
                <a:sym typeface="+mn-ea"/>
              </a:rPr>
              <a:t>遗传病家系分析</a:t>
            </a:r>
            <a:endParaRPr lang="zh-CN" altLang="en-US" b="1" dirty="0">
              <a:latin typeface="Arial" panose="020B0604020202020204" pitchFamily="34" charset="0"/>
            </a:endParaRPr>
          </a:p>
          <a:p>
            <a:pPr marL="609600" indent="-609600">
              <a:lnSpc>
                <a:spcPct val="100000"/>
              </a:lnSpc>
              <a:buClr>
                <a:schemeClr val="tx1"/>
              </a:buClr>
              <a:buSzPct val="80000"/>
              <a:buFont typeface="+mj-lt"/>
              <a:buAutoNum type="arabicPeriod"/>
            </a:pPr>
            <a:r>
              <a:rPr lang="zh-CN" altLang="en-US" dirty="0">
                <a:latin typeface="Arial" panose="020B0604020202020204" pitchFamily="34" charset="0"/>
                <a:sym typeface="+mn-ea"/>
              </a:rPr>
              <a:t>传染病诊断</a:t>
            </a:r>
            <a:endParaRPr lang="zh-CN" altLang="en-US" b="1" dirty="0">
              <a:latin typeface="Arial" panose="020B0604020202020204" pitchFamily="34" charset="0"/>
            </a:endParaRPr>
          </a:p>
          <a:p>
            <a:pPr marL="609600" indent="-609600">
              <a:lnSpc>
                <a:spcPct val="100000"/>
              </a:lnSpc>
              <a:buClr>
                <a:schemeClr val="tx1"/>
              </a:buClr>
              <a:buSzPct val="80000"/>
              <a:buFont typeface="+mj-lt"/>
              <a:buAutoNum type="arabicPeriod"/>
            </a:pPr>
            <a:r>
              <a:rPr lang="zh-CN" altLang="en-US" dirty="0">
                <a:latin typeface="Arial" panose="020B0604020202020204" pitchFamily="34" charset="0"/>
                <a:sym typeface="+mn-ea"/>
              </a:rPr>
              <a:t>古生物及进化分析</a:t>
            </a:r>
            <a:endParaRPr lang="zh-CN" altLang="en-US" b="1" dirty="0">
              <a:latin typeface="Arial" panose="020B0604020202020204" pitchFamily="34" charset="0"/>
            </a:endParaRPr>
          </a:p>
          <a:p>
            <a:pPr marL="609600" indent="-609600">
              <a:lnSpc>
                <a:spcPct val="100000"/>
              </a:lnSpc>
              <a:buClr>
                <a:schemeClr val="tx1"/>
              </a:buClr>
              <a:buSzPct val="80000"/>
              <a:buFont typeface="+mj-lt"/>
              <a:buAutoNum type="arabicPeriod"/>
            </a:pPr>
            <a:r>
              <a:rPr lang="zh-CN" altLang="en-US" dirty="0">
                <a:latin typeface="Arial" panose="020B0604020202020204" pitchFamily="34" charset="0"/>
                <a:sym typeface="+mn-ea"/>
              </a:rPr>
              <a:t>法医鉴定和考古学研究</a:t>
            </a:r>
            <a:endParaRPr lang="zh-CN" altLang="en-US" b="1" dirty="0">
              <a:latin typeface="Arial" panose="020B0604020202020204" pitchFamily="34" charset="0"/>
            </a:endParaRPr>
          </a:p>
          <a:p>
            <a:endParaRPr lang="zh-CN" altLang="en-US" b="1" dirty="0">
              <a:latin typeface="Arial" panose="020B0604020202020204" pitchFamily="34" charset="0"/>
            </a:endParaRPr>
          </a:p>
        </p:txBody>
      </p:sp>
      <p:sp>
        <p:nvSpPr>
          <p:cNvPr id="5" name="矩形 4"/>
          <p:cNvSpPr/>
          <p:nvPr/>
        </p:nvSpPr>
        <p:spPr>
          <a:xfrm>
            <a:off x="1007745" y="5071745"/>
            <a:ext cx="7239000" cy="82994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灵</a:t>
            </a:r>
            <a:r>
              <a:rPr kumimoji="0" lang="zh-CN" altLang="zh-CN"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敏的</a:t>
            </a:r>
            <a:r>
              <a:rPr kumimoji="0" lang="en-US" altLang="zh-CN"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PCR </a:t>
            </a:r>
            <a:r>
              <a:rPr kumimoji="0" lang="zh-CN" altLang="zh-CN"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可从一个细胞</a:t>
            </a:r>
            <a:r>
              <a:rPr kumimoji="0" lang="en-US" altLang="zh-CN"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zh-CN"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一根头发</a:t>
            </a:r>
            <a:r>
              <a:rPr kumimoji="0" lang="en-US" altLang="zh-CN"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a:t>
            </a:r>
            <a:r>
              <a:rPr kumimoji="0" lang="zh-CN" altLang="zh-CN"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一个</a:t>
            </a:r>
            <a:r>
              <a:rPr kumimoji="0" lang="zh-CN" altLang="en-US"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孢子</a:t>
            </a:r>
            <a:r>
              <a:rPr kumimoji="0" lang="zh-CN" altLang="zh-CN"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或一个</a:t>
            </a:r>
            <a:r>
              <a:rPr kumimoji="0" lang="zh-CN" altLang="en-US"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精子</a:t>
            </a:r>
            <a:r>
              <a:rPr kumimoji="0" lang="zh-CN" altLang="zh-CN"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提取的</a:t>
            </a:r>
            <a:r>
              <a:rPr kumimoji="0" lang="en-US" altLang="zh-CN"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DNA</a:t>
            </a:r>
            <a:r>
              <a:rPr kumimoji="0" lang="zh-CN" altLang="zh-CN"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rPr>
              <a:t>中分析目的序列。</a:t>
            </a:r>
            <a:endParaRPr kumimoji="0" lang="zh-CN" altLang="en-US" sz="2400" b="0" i="0" u="none" strike="noStrike" kern="1200" cap="none" spc="0" normalizeH="0" baseline="0" noProof="0" dirty="0">
              <a:ln>
                <a:noFill/>
              </a:ln>
              <a:solidFill>
                <a:schemeClr val="dk1"/>
              </a:solidFill>
              <a:effectLst/>
              <a:uLnTx/>
              <a:uFillTx/>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vert="horz" wrap="square" lIns="91440" tIns="45720" rIns="91440" bIns="45720" anchor="ctr"/>
          <a:lstStyle/>
          <a:p>
            <a:pPr latinLnBrk="1"/>
            <a:r>
              <a:rPr lang="en-US" altLang="zh-CN" b="1" dirty="0"/>
              <a:t/>
            </a:r>
            <a:br>
              <a:rPr lang="en-US" altLang="zh-CN" b="1" dirty="0"/>
            </a:br>
            <a:r>
              <a:rPr lang="en-US" altLang="zh-CN" b="1" dirty="0">
                <a:solidFill>
                  <a:srgbClr val="FF0000"/>
                </a:solidFill>
              </a:rPr>
              <a:t>PCR</a:t>
            </a:r>
            <a:r>
              <a:rPr lang="zh-CN" altLang="zh-CN" b="1" dirty="0">
                <a:solidFill>
                  <a:srgbClr val="FF0000"/>
                </a:solidFill>
              </a:rPr>
              <a:t>产物克隆方法</a:t>
            </a:r>
            <a:r>
              <a:rPr lang="zh-CN" altLang="zh-CN" dirty="0">
                <a:solidFill>
                  <a:srgbClr val="FF0000"/>
                </a:solidFill>
              </a:rPr>
              <a:t/>
            </a:r>
            <a:br>
              <a:rPr lang="zh-CN" altLang="zh-CN" dirty="0">
                <a:solidFill>
                  <a:srgbClr val="FF0000"/>
                </a:solidFill>
              </a:rPr>
            </a:br>
            <a:r>
              <a:rPr lang="zh-CN" altLang="zh-CN" dirty="0"/>
              <a:t/>
            </a:r>
            <a:br>
              <a:rPr lang="zh-CN" altLang="zh-CN" dirty="0"/>
            </a:br>
            <a:endParaRPr lang="zh-CN" altLang="en-US" dirty="0"/>
          </a:p>
        </p:txBody>
      </p:sp>
      <p:sp>
        <p:nvSpPr>
          <p:cNvPr id="3" name="内容占位符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r>
              <a:rPr lang="zh-CN" altLang="zh-CN" sz="2800"/>
              <a:t>平端连接</a:t>
            </a:r>
            <a:endParaRPr lang="en-US" altLang="zh-CN" sz="2800"/>
          </a:p>
          <a:p>
            <a:pPr marL="342900" marR="0" lvl="0" indent="-342900" algn="l" defTabSz="914400" rtl="0" eaLnBrk="0" fontAlgn="t" latinLnBrk="1" hangingPunct="0">
              <a:lnSpc>
                <a:spcPct val="100000"/>
              </a:lnSpc>
              <a:spcBef>
                <a:spcPct val="20000"/>
              </a:spcBef>
              <a:spcAft>
                <a:spcPct val="0"/>
              </a:spcAft>
              <a:buClrTx/>
              <a:buSzTx/>
              <a:buFont typeface="Wingdings" panose="05000000000000000000" pitchFamily="2" charset="2"/>
              <a:buChar char="Ø"/>
              <a:defRPr/>
            </a:pPr>
            <a:r>
              <a:rPr lang="zh-CN" altLang="zh-CN" sz="2800"/>
              <a:t>粘端连接</a:t>
            </a:r>
            <a:endParaRPr lang="en-US" altLang="zh-CN" sz="2800"/>
          </a:p>
          <a:p>
            <a:pPr marL="342900" marR="0" lvl="0" indent="-342900" algn="l" defTabSz="914400" rtl="0" eaLnBrk="0" fontAlgn="t" latinLnBrk="1" hangingPunct="0">
              <a:lnSpc>
                <a:spcPct val="100000"/>
              </a:lnSpc>
              <a:spcBef>
                <a:spcPct val="20000"/>
              </a:spcBef>
              <a:spcAft>
                <a:spcPct val="0"/>
              </a:spcAft>
              <a:buClrTx/>
              <a:buSzTx/>
              <a:buFontTx/>
              <a:buNone/>
              <a:defRPr/>
            </a:pPr>
            <a:r>
              <a:rPr lang="en-US" altLang="zh-CN" sz="2800"/>
              <a:t>   </a:t>
            </a:r>
            <a:r>
              <a:rPr lang="zh-CN" altLang="zh-CN" sz="2800"/>
              <a:t>引物中设计入</a:t>
            </a:r>
            <a:r>
              <a:rPr lang="zh-CN" altLang="en-US" sz="2800"/>
              <a:t>限制性内切酶</a:t>
            </a:r>
            <a:r>
              <a:rPr lang="zh-CN" altLang="zh-CN" sz="2800"/>
              <a:t>位点</a:t>
            </a:r>
            <a:endParaRPr lang="en-US" altLang="zh-CN" sz="2800"/>
          </a:p>
          <a:p>
            <a:pPr marL="342900" marR="0" lvl="0" indent="-342900" algn="l" defTabSz="914400" rtl="0" eaLnBrk="0" fontAlgn="t" latinLnBrk="1" hangingPunct="0">
              <a:lnSpc>
                <a:spcPct val="100000"/>
              </a:lnSpc>
              <a:spcBef>
                <a:spcPct val="20000"/>
              </a:spcBef>
              <a:spcAft>
                <a:spcPct val="0"/>
              </a:spcAft>
              <a:buClrTx/>
              <a:buSzTx/>
              <a:buFont typeface="Wingdings" panose="05000000000000000000" pitchFamily="2" charset="2"/>
              <a:buChar char="Ø"/>
              <a:defRPr/>
            </a:pPr>
            <a:r>
              <a:rPr lang="en-US" altLang="zh-CN" sz="2800"/>
              <a:t>T</a:t>
            </a:r>
            <a:r>
              <a:rPr lang="zh-CN" altLang="en-US" sz="2800"/>
              <a:t>载体</a:t>
            </a:r>
            <a:r>
              <a:rPr lang="zh-CN" altLang="zh-CN" sz="2800"/>
              <a:t>法</a:t>
            </a:r>
          </a:p>
          <a:p>
            <a:pPr marL="342900" marR="0" lvl="0" indent="-342900" algn="l" defTabSz="914400" rtl="0" eaLnBrk="0" fontAlgn="base" latinLnBrk="0" hangingPunct="0">
              <a:lnSpc>
                <a:spcPct val="100000"/>
              </a:lnSpc>
              <a:spcBef>
                <a:spcPct val="20000"/>
              </a:spcBef>
              <a:spcAft>
                <a:spcPct val="0"/>
              </a:spcAft>
              <a:buClrTx/>
              <a:buSzTx/>
              <a:buFontTx/>
              <a:buNone/>
              <a:defRPr/>
            </a:pPr>
            <a:r>
              <a:rPr lang="zh-CN" altLang="en-US" sz="2800"/>
              <a:t>   </a:t>
            </a:r>
            <a:r>
              <a:rPr lang="zh-CN" altLang="en-US" sz="2400"/>
              <a:t>利用</a:t>
            </a:r>
            <a:r>
              <a:rPr lang="en-US" altLang="zh-CN" sz="2400"/>
              <a:t>Taq</a:t>
            </a:r>
            <a:r>
              <a:rPr lang="zh-CN" altLang="en-US" sz="2400"/>
              <a:t>聚合酶具有的末端连接酶的功能，在每条</a:t>
            </a:r>
            <a:r>
              <a:rPr lang="en-US" altLang="zh-CN" sz="2400"/>
              <a:t>PCR</a:t>
            </a:r>
            <a:r>
              <a:rPr lang="zh-CN" altLang="en-US" sz="2400"/>
              <a:t>扩增产物的</a:t>
            </a:r>
            <a:r>
              <a:rPr lang="en-US" altLang="zh-CN" sz="2400"/>
              <a:t>3`</a:t>
            </a:r>
            <a:r>
              <a:rPr lang="zh-CN" altLang="en-US" sz="2400"/>
              <a:t>端自动添加一个</a:t>
            </a:r>
            <a:r>
              <a:rPr lang="en-US" altLang="zh-CN" sz="2400"/>
              <a:t>3`-A</a:t>
            </a:r>
            <a:r>
              <a:rPr lang="zh-CN" altLang="en-US" sz="2400"/>
              <a:t>突出端。</a:t>
            </a:r>
            <a:r>
              <a:rPr lang="zh-CN" altLang="zh-CN" sz="2400"/>
              <a:t>据此，采用</a:t>
            </a:r>
            <a:r>
              <a:rPr lang="en-US" altLang="zh-CN" sz="2400"/>
              <a:t>3'</a:t>
            </a:r>
            <a:r>
              <a:rPr lang="zh-CN" altLang="zh-CN" sz="2400"/>
              <a:t>端突出一个</a:t>
            </a:r>
            <a:r>
              <a:rPr lang="en-US" altLang="zh-CN" sz="2400"/>
              <a:t> T</a:t>
            </a:r>
            <a:r>
              <a:rPr lang="zh-CN" altLang="zh-CN" sz="2400"/>
              <a:t>的质粒</a:t>
            </a:r>
            <a:r>
              <a:rPr lang="en-US" altLang="zh-CN" sz="2400"/>
              <a:t>DNA</a:t>
            </a:r>
            <a:r>
              <a:rPr lang="zh-CN" altLang="zh-CN" sz="2400"/>
              <a:t>来克隆</a:t>
            </a:r>
            <a:r>
              <a:rPr lang="en-US" altLang="zh-CN" sz="2400"/>
              <a:t>PCR</a:t>
            </a:r>
            <a:r>
              <a:rPr lang="zh-CN" altLang="zh-CN" sz="2400"/>
              <a:t>产物，其克隆效率比平端的连接至少高出</a:t>
            </a:r>
            <a:r>
              <a:rPr lang="en-US" altLang="zh-CN" sz="2400"/>
              <a:t> 100</a:t>
            </a:r>
            <a:r>
              <a:rPr lang="zh-CN" altLang="zh-CN" sz="2400"/>
              <a:t>倍。</a:t>
            </a:r>
            <a:endParaRPr lang="en-US" altLang="zh-CN" sz="2800"/>
          </a:p>
          <a:p>
            <a:pPr marL="342900" marR="0" lvl="0" indent="-342900" algn="l" defTabSz="914400" rtl="0" eaLnBrk="0" fontAlgn="base" latinLnBrk="0" hangingPunct="0">
              <a:lnSpc>
                <a:spcPct val="100000"/>
              </a:lnSpc>
              <a:spcBef>
                <a:spcPct val="20000"/>
              </a:spcBef>
              <a:spcAft>
                <a:spcPct val="0"/>
              </a:spcAft>
              <a:buClrTx/>
              <a:buSzTx/>
              <a:buFont typeface="Wingdings" panose="05000000000000000000" pitchFamily="2" charset="2"/>
              <a:buChar char="Ø"/>
              <a:defRPr/>
            </a:pPr>
            <a:r>
              <a:rPr lang="zh-CN" altLang="en-US" sz="2800"/>
              <a:t>无缝克隆，同源重组</a:t>
            </a:r>
            <a:endParaRPr lang="zh-CN" altLang="zh-CN" sz="2800"/>
          </a:p>
          <a:p>
            <a:pPr marL="342900" marR="0" lvl="0" indent="-342900" algn="l" defTabSz="914400" rtl="0" eaLnBrk="0" fontAlgn="base" latinLnBrk="0" hangingPunct="0">
              <a:lnSpc>
                <a:spcPct val="100000"/>
              </a:lnSpc>
              <a:spcBef>
                <a:spcPct val="20000"/>
              </a:spcBef>
              <a:spcAft>
                <a:spcPct val="0"/>
              </a:spcAft>
              <a:buClrTx/>
              <a:buSzTx/>
              <a:buFontTx/>
              <a:buNone/>
              <a:defRPr/>
            </a:pPr>
            <a:r>
              <a:rPr kumimoji="0" lang="en-US" altLang="zh-CN" sz="3200" b="1" i="0" u="none" strike="noStrike" kern="0" cap="none" spc="0" normalizeH="0" baseline="0" noProof="0" dirty="0" smtClean="0">
                <a:ln>
                  <a:noFill/>
                </a:ln>
                <a:solidFill>
                  <a:schemeClr val="tx1"/>
                </a:solidFill>
                <a:effectLst/>
                <a:uLnTx/>
                <a:uFillTx/>
                <a:latin typeface="+mn-lt"/>
                <a:ea typeface="+mn-ea"/>
                <a:cs typeface="+mn-cs"/>
              </a:rPr>
              <a:t> </a:t>
            </a:r>
            <a:endParaRPr kumimoji="0" lang="zh-CN" altLang="en-US" sz="32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p:txBody>
          <a:bodyPr vert="horz" wrap="square" lIns="91440" tIns="45720" rIns="91440" bIns="45720" anchor="ctr"/>
          <a:lstStyle/>
          <a:p>
            <a:r>
              <a:rPr lang="zh-CN" altLang="en-US" sz="4800" b="1" dirty="0"/>
              <a:t>重组子转化结果示例</a:t>
            </a:r>
          </a:p>
        </p:txBody>
      </p:sp>
      <p:pic>
        <p:nvPicPr>
          <p:cNvPr id="45059" name="Picture 4"/>
          <p:cNvPicPr>
            <a:picLocks noGrp="1" noChangeAspect="1"/>
          </p:cNvPicPr>
          <p:nvPr>
            <p:ph idx="1"/>
          </p:nvPr>
        </p:nvPicPr>
        <p:blipFill>
          <a:blip r:embed="rId2"/>
          <a:srcRect/>
          <a:stretch>
            <a:fillRect/>
          </a:stretch>
        </p:blipFill>
        <p:spPr>
          <a:xfrm>
            <a:off x="2993390" y="2364105"/>
            <a:ext cx="2839085" cy="2129790"/>
          </a:xfrm>
        </p:spPr>
      </p:pic>
      <p:sp>
        <p:nvSpPr>
          <p:cNvPr id="2" name="文本框 1"/>
          <p:cNvSpPr txBox="1"/>
          <p:nvPr/>
        </p:nvSpPr>
        <p:spPr>
          <a:xfrm>
            <a:off x="457200" y="5267325"/>
            <a:ext cx="8228965" cy="922020"/>
          </a:xfrm>
          <a:prstGeom prst="rect">
            <a:avLst/>
          </a:prstGeom>
          <a:noFill/>
        </p:spPr>
        <p:txBody>
          <a:bodyPr wrap="square" rtlCol="0" anchor="t">
            <a:spAutoFit/>
          </a:bodyPr>
          <a:lstStyle/>
          <a:p>
            <a:pPr>
              <a:lnSpc>
                <a:spcPct val="150000"/>
              </a:lnSpc>
            </a:pPr>
            <a:r>
              <a:rPr lang="zh-CN" altLang="en-US" b="1">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因连接反应的产物既可能包含真正所需的重组</a:t>
            </a:r>
            <a:r>
              <a:rPr lang="en-US" altLang="zh-CN" b="1">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DNA</a:t>
            </a:r>
            <a:r>
              <a:rPr lang="zh-CN" altLang="en-US" b="1">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，也可能包含有其他不需要的</a:t>
            </a:r>
            <a:r>
              <a:rPr lang="en-US" altLang="zh-CN" b="1">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DNA</a:t>
            </a:r>
            <a:r>
              <a:rPr lang="zh-CN" altLang="en-US" b="1">
                <a:gradFill>
                  <a:gsLst>
                    <a:gs pos="0">
                      <a:srgbClr val="012D86"/>
                    </a:gs>
                    <a:gs pos="100000">
                      <a:srgbClr val="0E2557"/>
                    </a:gs>
                  </a:gsLst>
                  <a:lin scaled="0"/>
                </a:gradFill>
                <a:latin typeface="黑体" panose="02010609060101010101" pitchFamily="49" charset="-122"/>
                <a:ea typeface="黑体" panose="02010609060101010101" pitchFamily="49" charset="-122"/>
                <a:cs typeface="黑体" panose="02010609060101010101" pitchFamily="49" charset="-122"/>
                <a:sym typeface="+mn-ea"/>
              </a:rPr>
              <a:t>片段。所以连接产物转化所获得的菌落并不一定都含有正确的目的基因序列。</a:t>
            </a:r>
          </a:p>
        </p:txBody>
      </p:sp>
      <p:pic>
        <p:nvPicPr>
          <p:cNvPr id="3" name="图片 2"/>
          <p:cNvPicPr>
            <a:picLocks noChangeAspect="1"/>
          </p:cNvPicPr>
          <p:nvPr/>
        </p:nvPicPr>
        <p:blipFill>
          <a:blip r:embed="rId3"/>
          <a:srcRect l="13829" t="4675" r="21380" b="10581"/>
          <a:stretch>
            <a:fillRect/>
          </a:stretch>
        </p:blipFill>
        <p:spPr>
          <a:xfrm>
            <a:off x="2863850" y="1581150"/>
            <a:ext cx="3536315" cy="3469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87998"/>
            <a:ext cx="8229600" cy="1143000"/>
          </a:xfrm>
        </p:spPr>
        <p:txBody>
          <a:bodyPr/>
          <a:lstStyle/>
          <a:p>
            <a:r>
              <a:rPr lang="en-US" altLang="zh-CN" dirty="0">
                <a:latin typeface="Arial" panose="020B0604020202020204" pitchFamily="34" charset="0"/>
                <a:sym typeface="+mn-ea"/>
              </a:rPr>
              <a:t>T</a:t>
            </a:r>
            <a:r>
              <a:rPr lang="zh-CN" altLang="en-US" dirty="0">
                <a:latin typeface="Arial" panose="020B0604020202020204" pitchFamily="34" charset="0"/>
                <a:sym typeface="+mn-ea"/>
              </a:rPr>
              <a:t>载体与</a:t>
            </a:r>
            <a:r>
              <a:rPr lang="en-US" altLang="zh-CN" dirty="0">
                <a:latin typeface="Arial" panose="020B0604020202020204" pitchFamily="34" charset="0"/>
                <a:sym typeface="+mn-ea"/>
              </a:rPr>
              <a:t>TA</a:t>
            </a:r>
            <a:r>
              <a:rPr lang="zh-CN" altLang="en-US" dirty="0">
                <a:latin typeface="Arial" panose="020B0604020202020204" pitchFamily="34" charset="0"/>
                <a:sym typeface="+mn-ea"/>
              </a:rPr>
              <a:t>克隆方法</a:t>
            </a:r>
            <a:r>
              <a:rPr lang="zh-CN" altLang="en-US" b="1" dirty="0">
                <a:latin typeface="Arial" panose="020B0604020202020204" pitchFamily="34" charset="0"/>
              </a:rPr>
              <a:t/>
            </a:r>
            <a:br>
              <a:rPr lang="zh-CN" altLang="en-US" b="1" dirty="0">
                <a:latin typeface="Arial" panose="020B0604020202020204" pitchFamily="34" charset="0"/>
              </a:rPr>
            </a:br>
            <a:endParaRPr lang="zh-CN" altLang="en-US" b="1" dirty="0">
              <a:latin typeface="Arial" panose="020B0604020202020204" pitchFamily="34" charset="0"/>
            </a:endParaRPr>
          </a:p>
        </p:txBody>
      </p:sp>
      <p:sp>
        <p:nvSpPr>
          <p:cNvPr id="3" name="内容占位符 2"/>
          <p:cNvSpPr>
            <a:spLocks noGrp="1"/>
          </p:cNvSpPr>
          <p:nvPr>
            <p:ph idx="1"/>
          </p:nvPr>
        </p:nvSpPr>
        <p:spPr>
          <a:xfrm>
            <a:off x="323850" y="1288415"/>
            <a:ext cx="8229600" cy="4525963"/>
          </a:xfrm>
        </p:spPr>
        <p:txBody>
          <a:bodyPr/>
          <a:lstStyle/>
          <a:p>
            <a:pPr>
              <a:lnSpc>
                <a:spcPct val="150000"/>
              </a:lnSpc>
            </a:pPr>
            <a:r>
              <a:rPr lang="en-US" altLang="zh-CN" sz="2400" u="sng" dirty="0">
                <a:latin typeface="Arial" panose="020B0604020202020204" pitchFamily="34" charset="0"/>
                <a:sym typeface="+mn-ea"/>
              </a:rPr>
              <a:t>T</a:t>
            </a:r>
            <a:r>
              <a:rPr lang="zh-CN" altLang="en-US" sz="2400" u="sng" dirty="0">
                <a:latin typeface="Arial" panose="020B0604020202020204" pitchFamily="34" charset="0"/>
                <a:sym typeface="+mn-ea"/>
              </a:rPr>
              <a:t>载体：</a:t>
            </a:r>
            <a:r>
              <a:rPr lang="zh-CN" altLang="en-US" sz="2400" dirty="0">
                <a:latin typeface="Arial" panose="020B0604020202020204" pitchFamily="34" charset="0"/>
                <a:sym typeface="+mn-ea"/>
              </a:rPr>
              <a:t>一个线性含</a:t>
            </a:r>
            <a:r>
              <a:rPr lang="en-US" altLang="zh-CN" sz="2400" dirty="0">
                <a:latin typeface="Arial" panose="020B0604020202020204" pitchFamily="34" charset="0"/>
                <a:sym typeface="+mn-ea"/>
              </a:rPr>
              <a:t>3`-T</a:t>
            </a:r>
            <a:r>
              <a:rPr lang="zh-CN" altLang="en-US" sz="2400" dirty="0">
                <a:latin typeface="Arial" panose="020B0604020202020204" pitchFamily="34" charset="0"/>
                <a:sym typeface="+mn-ea"/>
              </a:rPr>
              <a:t>突出端的载体用于直接高效地连接</a:t>
            </a:r>
            <a:r>
              <a:rPr lang="en-US" altLang="zh-CN" sz="2400" dirty="0">
                <a:latin typeface="Arial" panose="020B0604020202020204" pitchFamily="34" charset="0"/>
                <a:sym typeface="+mn-ea"/>
              </a:rPr>
              <a:t>PCR</a:t>
            </a:r>
            <a:r>
              <a:rPr lang="zh-CN" altLang="en-US" sz="2400" dirty="0">
                <a:latin typeface="Arial" panose="020B0604020202020204" pitchFamily="34" charset="0"/>
                <a:sym typeface="+mn-ea"/>
              </a:rPr>
              <a:t>产物。</a:t>
            </a:r>
            <a:endParaRPr lang="zh-CN" altLang="en-US" sz="2400" b="1" dirty="0">
              <a:latin typeface="Arial" panose="020B0604020202020204" pitchFamily="34" charset="0"/>
              <a:sym typeface="+mn-ea"/>
            </a:endParaRPr>
          </a:p>
        </p:txBody>
      </p:sp>
      <p:pic>
        <p:nvPicPr>
          <p:cNvPr id="29698" name="Picture 4"/>
          <p:cNvPicPr>
            <a:picLocks noChangeAspect="1"/>
          </p:cNvPicPr>
          <p:nvPr/>
        </p:nvPicPr>
        <p:blipFill>
          <a:blip r:embed="rId3"/>
          <a:stretch>
            <a:fillRect/>
          </a:stretch>
        </p:blipFill>
        <p:spPr>
          <a:xfrm>
            <a:off x="3810000" y="2554288"/>
            <a:ext cx="4343400" cy="3846512"/>
          </a:xfrm>
          <a:prstGeom prst="rect">
            <a:avLst/>
          </a:prstGeom>
          <a:noFill/>
          <a:ln w="9525">
            <a:noFill/>
          </a:ln>
        </p:spPr>
      </p:pic>
      <p:pic>
        <p:nvPicPr>
          <p:cNvPr id="29701" name="Picture 4"/>
          <p:cNvPicPr>
            <a:picLocks noChangeAspect="1"/>
          </p:cNvPicPr>
          <p:nvPr/>
        </p:nvPicPr>
        <p:blipFill>
          <a:blip r:embed="rId4"/>
          <a:stretch>
            <a:fillRect/>
          </a:stretch>
        </p:blipFill>
        <p:spPr>
          <a:xfrm>
            <a:off x="798830" y="2553970"/>
            <a:ext cx="7754620" cy="393192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22" name="Picture 5" descr="200822314158886"/>
          <p:cNvPicPr>
            <a:picLocks noChangeAspect="1"/>
          </p:cNvPicPr>
          <p:nvPr/>
        </p:nvPicPr>
        <p:blipFill>
          <a:blip r:embed="rId2"/>
          <a:stretch>
            <a:fillRect/>
          </a:stretch>
        </p:blipFill>
        <p:spPr>
          <a:xfrm>
            <a:off x="457200" y="1426845"/>
            <a:ext cx="8382000" cy="5029200"/>
          </a:xfrm>
          <a:prstGeom prst="rect">
            <a:avLst/>
          </a:prstGeom>
          <a:noFill/>
          <a:ln w="9525">
            <a:noFill/>
          </a:ln>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vert="horz" wrap="square" lIns="91440" tIns="45720" rIns="91440" bIns="45720" anchor="ctr"/>
          <a:lstStyle/>
          <a:p>
            <a:pPr>
              <a:buNone/>
            </a:pPr>
            <a:r>
              <a:rPr lang="en-US" altLang="zh-CN" dirty="0"/>
              <a:t>PCR</a:t>
            </a:r>
            <a:r>
              <a:rPr lang="zh-CN" altLang="en-US" dirty="0"/>
              <a:t>一步定向克隆（无缝克隆）</a:t>
            </a:r>
          </a:p>
        </p:txBody>
      </p:sp>
      <p:sp>
        <p:nvSpPr>
          <p:cNvPr id="31747" name="内容占位符 2"/>
          <p:cNvSpPr>
            <a:spLocks noGrp="1"/>
          </p:cNvSpPr>
          <p:nvPr>
            <p:ph idx="1"/>
          </p:nvPr>
        </p:nvSpPr>
        <p:spPr/>
        <p:txBody>
          <a:bodyPr vert="horz" wrap="square" lIns="91440" tIns="45720" rIns="91440" bIns="45720" anchor="t"/>
          <a:lstStyle/>
          <a:p>
            <a:r>
              <a:rPr lang="zh-CN" altLang="en-US" sz="2800" dirty="0"/>
              <a:t>可以不依赖连接酶，不受载体和目的片段的酶切位点限制，而直接用</a:t>
            </a:r>
            <a:r>
              <a:rPr lang="zh-CN" altLang="en-US" sz="2800" dirty="0">
                <a:solidFill>
                  <a:srgbClr val="FF0000"/>
                </a:solidFill>
              </a:rPr>
              <a:t>同源重组</a:t>
            </a:r>
            <a:r>
              <a:rPr lang="zh-CN" altLang="en-US" sz="2800" dirty="0"/>
              <a:t>的方法完成目的片段与载体相连接的基因克隆技术。</a:t>
            </a:r>
          </a:p>
        </p:txBody>
      </p:sp>
      <p:pic>
        <p:nvPicPr>
          <p:cNvPr id="31748" name="Picture 2"/>
          <p:cNvPicPr>
            <a:picLocks noChangeAspect="1"/>
          </p:cNvPicPr>
          <p:nvPr/>
        </p:nvPicPr>
        <p:blipFill>
          <a:blip r:embed="rId3"/>
          <a:srcRect l="22018" t="52605" r="43669" b="22768"/>
          <a:stretch>
            <a:fillRect/>
          </a:stretch>
        </p:blipFill>
        <p:spPr>
          <a:xfrm>
            <a:off x="623570" y="3091815"/>
            <a:ext cx="8313420" cy="335597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0962" name="Picture 2" descr="武汉大学校徽"/>
          <p:cNvPicPr>
            <a:picLocks noChangeAspect="1"/>
          </p:cNvPicPr>
          <p:nvPr/>
        </p:nvPicPr>
        <p:blipFill>
          <a:blip r:embed="rId2">
            <a:lum bright="82001" contrast="-70000"/>
          </a:blip>
          <a:srcRect l="12000" t="12000" r="12000" b="12000"/>
          <a:stretch>
            <a:fillRect/>
          </a:stretch>
        </p:blipFill>
        <p:spPr>
          <a:xfrm>
            <a:off x="2273300" y="1143000"/>
            <a:ext cx="4559300" cy="4559300"/>
          </a:xfrm>
          <a:prstGeom prst="rect">
            <a:avLst/>
          </a:prstGeom>
          <a:noFill/>
          <a:ln w="9525">
            <a:noFill/>
          </a:ln>
        </p:spPr>
      </p:pic>
      <p:sp>
        <p:nvSpPr>
          <p:cNvPr id="40963" name="Rectangle 5"/>
          <p:cNvSpPr/>
          <p:nvPr/>
        </p:nvSpPr>
        <p:spPr>
          <a:xfrm>
            <a:off x="2771775" y="2209800"/>
            <a:ext cx="3565525" cy="2438400"/>
          </a:xfrm>
          <a:prstGeom prst="rect">
            <a:avLst/>
          </a:prstGeom>
          <a:noFill/>
          <a:ln w="76200">
            <a:noFill/>
          </a:ln>
        </p:spPr>
        <p:txBody>
          <a:bodyPr anchor="ctr"/>
          <a:lstStyle/>
          <a:p>
            <a:pPr>
              <a:buSzPct val="70000"/>
              <a:buFont typeface="Wingdings" panose="05000000000000000000" pitchFamily="2" charset="2"/>
            </a:pPr>
            <a:r>
              <a:rPr lang="zh-CN" altLang="en-US" sz="4000" b="1" dirty="0">
                <a:solidFill>
                  <a:srgbClr val="FF0000"/>
                </a:solidFill>
                <a:latin typeface="Arial" panose="020B0604020202020204" pitchFamily="34" charset="0"/>
              </a:rPr>
              <a:t>避  免  污  染</a:t>
            </a:r>
            <a:br>
              <a:rPr lang="zh-CN" altLang="en-US" sz="4000" b="1" dirty="0">
                <a:solidFill>
                  <a:srgbClr val="FF0000"/>
                </a:solidFill>
                <a:latin typeface="Arial" panose="020B0604020202020204" pitchFamily="34" charset="0"/>
              </a:rPr>
            </a:br>
            <a:r>
              <a:rPr lang="zh-CN" altLang="en-US" sz="4000" b="1" dirty="0">
                <a:solidFill>
                  <a:srgbClr val="FF0000"/>
                </a:solidFill>
                <a:latin typeface="Arial" panose="020B0604020202020204" pitchFamily="34" charset="0"/>
              </a:rPr>
              <a:t>低  温  操  作</a:t>
            </a:r>
            <a:br>
              <a:rPr lang="zh-CN" altLang="en-US" sz="4000" b="1" dirty="0">
                <a:solidFill>
                  <a:srgbClr val="FF0000"/>
                </a:solidFill>
                <a:latin typeface="Arial" panose="020B0604020202020204" pitchFamily="34" charset="0"/>
              </a:rPr>
            </a:br>
            <a:r>
              <a:rPr lang="zh-CN" altLang="en-US" sz="4000" b="1" dirty="0">
                <a:solidFill>
                  <a:srgbClr val="FF0000"/>
                </a:solidFill>
                <a:latin typeface="Arial" panose="020B0604020202020204" pitchFamily="34" charset="0"/>
              </a:rPr>
              <a:t>正确选择温度</a:t>
            </a:r>
            <a:br>
              <a:rPr lang="zh-CN" altLang="en-US" sz="4000" b="1" dirty="0">
                <a:solidFill>
                  <a:srgbClr val="FF0000"/>
                </a:solidFill>
                <a:latin typeface="Arial" panose="020B0604020202020204" pitchFamily="34" charset="0"/>
              </a:rPr>
            </a:br>
            <a:r>
              <a:rPr lang="zh-CN" altLang="en-US" sz="4000" b="1" dirty="0">
                <a:solidFill>
                  <a:srgbClr val="FF0000"/>
                </a:solidFill>
                <a:latin typeface="Arial" panose="020B0604020202020204" pitchFamily="34" charset="0"/>
              </a:rPr>
              <a:t>正确设置程序</a:t>
            </a:r>
          </a:p>
        </p:txBody>
      </p:sp>
      <p:sp>
        <p:nvSpPr>
          <p:cNvPr id="40964" name="Text Box 7"/>
          <p:cNvSpPr txBox="1"/>
          <p:nvPr/>
        </p:nvSpPr>
        <p:spPr>
          <a:xfrm>
            <a:off x="2882900" y="228600"/>
            <a:ext cx="3352800" cy="768350"/>
          </a:xfrm>
          <a:prstGeom prst="rect">
            <a:avLst/>
          </a:prstGeom>
          <a:noFill/>
          <a:ln w="9525">
            <a:noFill/>
          </a:ln>
        </p:spPr>
        <p:txBody>
          <a:bodyPr>
            <a:spAutoFit/>
          </a:bodyPr>
          <a:lstStyle/>
          <a:p>
            <a:pPr algn="ctr">
              <a:spcBef>
                <a:spcPct val="50000"/>
              </a:spcBef>
            </a:pPr>
            <a:r>
              <a:rPr lang="zh-CN" altLang="en-US" sz="4400" b="1" dirty="0">
                <a:solidFill>
                  <a:srgbClr val="FF0000"/>
                </a:solidFill>
                <a:latin typeface="Arial" panose="020B0604020202020204" pitchFamily="34" charset="0"/>
              </a:rPr>
              <a:t>注意事项</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思 考 题</a:t>
            </a:r>
            <a:endParaRPr lang="zh-CN" altLang="en-US" b="1" i="0" u="none" strike="noStrike" cap="none" spc="0" normalizeH="0" baseline="0">
              <a:solidFill>
                <a:srgbClr val="FF0000"/>
              </a:solidFill>
              <a:uFillTx/>
            </a:endParaRPr>
          </a:p>
        </p:txBody>
      </p:sp>
      <p:sp>
        <p:nvSpPr>
          <p:cNvPr id="3" name="内容占位符 2"/>
          <p:cNvSpPr>
            <a:spLocks noGrp="1"/>
          </p:cNvSpPr>
          <p:nvPr>
            <p:ph idx="1"/>
          </p:nvPr>
        </p:nvSpPr>
        <p:spPr/>
        <p:txBody>
          <a:bodyPr/>
          <a:lstStyle/>
          <a:p>
            <a:pPr marL="514350" indent="-514350">
              <a:lnSpc>
                <a:spcPct val="115000"/>
              </a:lnSpc>
              <a:spcBef>
                <a:spcPct val="50000"/>
              </a:spcBef>
              <a:buClr>
                <a:schemeClr val="tx1"/>
              </a:buClr>
              <a:buSzPct val="70000"/>
              <a:buFont typeface="Wingdings" panose="05000000000000000000" pitchFamily="2" charset="2"/>
              <a:buAutoNum type="arabicPeriod"/>
            </a:pPr>
            <a:r>
              <a:rPr lang="en-US" altLang="zh-CN" sz="2800"/>
              <a:t>PCR</a:t>
            </a:r>
            <a:r>
              <a:rPr lang="zh-CN" altLang="en-US" sz="2800"/>
              <a:t>中如果出现非特异的条带，可能是哪 些方面出现问题，应该如何调整？</a:t>
            </a:r>
          </a:p>
          <a:p>
            <a:pPr marL="514350" indent="-514350">
              <a:lnSpc>
                <a:spcPct val="115000"/>
              </a:lnSpc>
              <a:spcBef>
                <a:spcPct val="50000"/>
              </a:spcBef>
              <a:buClr>
                <a:schemeClr val="tx1"/>
              </a:buClr>
              <a:buSzPct val="70000"/>
              <a:buFont typeface="Wingdings" panose="05000000000000000000" pitchFamily="2" charset="2"/>
              <a:buAutoNum type="arabicPeriod"/>
            </a:pPr>
            <a:r>
              <a:rPr lang="zh-CN" altLang="en-US" sz="2800"/>
              <a:t>为什么菌长的很好，但是</a:t>
            </a:r>
            <a:r>
              <a:rPr lang="en-US" altLang="zh-CN" sz="2800"/>
              <a:t>PCR</a:t>
            </a:r>
            <a:r>
              <a:rPr lang="zh-CN" altLang="en-US" sz="2800"/>
              <a:t>却没有条带？</a:t>
            </a:r>
          </a:p>
          <a:p>
            <a:endParaRPr lang="zh-CN" altLang="en-US" sz="2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Arial" panose="020B0604020202020204" pitchFamily="34" charset="0"/>
                <a:sym typeface="+mn-ea"/>
              </a:rPr>
              <a:t>下 次 实 验</a:t>
            </a:r>
            <a:endParaRPr lang="zh-CN" altLang="en-US" sz="4000" b="1" dirty="0">
              <a:latin typeface="Arial" panose="020B0604020202020204" pitchFamily="34" charset="0"/>
              <a:sym typeface="+mn-ea"/>
            </a:endParaRPr>
          </a:p>
        </p:txBody>
      </p:sp>
      <p:sp>
        <p:nvSpPr>
          <p:cNvPr id="3" name="内容占位符 2"/>
          <p:cNvSpPr>
            <a:spLocks noGrp="1"/>
          </p:cNvSpPr>
          <p:nvPr>
            <p:ph idx="1"/>
          </p:nvPr>
        </p:nvSpPr>
        <p:spPr/>
        <p:txBody>
          <a:bodyPr/>
          <a:lstStyle/>
          <a:p>
            <a:endParaRPr lang="zh-CN" altLang="en-US"/>
          </a:p>
        </p:txBody>
      </p:sp>
      <p:pic>
        <p:nvPicPr>
          <p:cNvPr id="43010" name="Picture 2" descr="武汉大学校徽"/>
          <p:cNvPicPr>
            <a:picLocks noChangeAspect="1"/>
          </p:cNvPicPr>
          <p:nvPr/>
        </p:nvPicPr>
        <p:blipFill>
          <a:blip r:embed="rId2">
            <a:lum bright="82001" contrast="-70000"/>
          </a:blip>
          <a:srcRect l="12000" t="12000" r="12000" b="12000"/>
          <a:stretch>
            <a:fillRect/>
          </a:stretch>
        </p:blipFill>
        <p:spPr>
          <a:xfrm>
            <a:off x="2279650" y="1567180"/>
            <a:ext cx="4559300" cy="4559300"/>
          </a:xfrm>
          <a:prstGeom prst="rect">
            <a:avLst/>
          </a:prstGeom>
          <a:noFill/>
          <a:ln w="9525">
            <a:noFill/>
          </a:ln>
        </p:spPr>
      </p:pic>
      <p:sp>
        <p:nvSpPr>
          <p:cNvPr id="43012" name="Rectangle 4"/>
          <p:cNvSpPr/>
          <p:nvPr/>
        </p:nvSpPr>
        <p:spPr>
          <a:xfrm>
            <a:off x="1924050" y="2514600"/>
            <a:ext cx="5270500" cy="1828800"/>
          </a:xfrm>
          <a:prstGeom prst="rect">
            <a:avLst/>
          </a:prstGeom>
          <a:noFill/>
          <a:ln w="9525">
            <a:noFill/>
          </a:ln>
        </p:spPr>
        <p:txBody>
          <a:bodyPr anchor="b"/>
          <a:lstStyle/>
          <a:p>
            <a:pPr algn="ctr"/>
            <a:r>
              <a:rPr lang="zh-CN" altLang="en-US" sz="6000" b="1" dirty="0">
                <a:gradFill>
                  <a:gsLst>
                    <a:gs pos="0">
                      <a:srgbClr val="012D86"/>
                    </a:gs>
                    <a:gs pos="100000">
                      <a:srgbClr val="0E2557"/>
                    </a:gs>
                  </a:gsLst>
                  <a:lin scaled="0"/>
                </a:gradFill>
                <a:latin typeface="黑体" panose="02010609060101010101" pitchFamily="49" charset="-122"/>
                <a:ea typeface="黑体" panose="02010609060101010101" pitchFamily="49" charset="-122"/>
              </a:rPr>
              <a:t>重组克隆子的酶切鉴定</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4034" name="Picture 2" descr="武汉大学校徽"/>
          <p:cNvPicPr>
            <a:picLocks noChangeAspect="1"/>
          </p:cNvPicPr>
          <p:nvPr/>
        </p:nvPicPr>
        <p:blipFill>
          <a:blip r:embed="rId2">
            <a:lum bright="82001" contrast="-70000"/>
          </a:blip>
          <a:srcRect l="12000" t="12000" r="12000" b="12000"/>
          <a:stretch>
            <a:fillRect/>
          </a:stretch>
        </p:blipFill>
        <p:spPr>
          <a:xfrm>
            <a:off x="2273300" y="1143000"/>
            <a:ext cx="4559300" cy="4559300"/>
          </a:xfrm>
          <a:prstGeom prst="rect">
            <a:avLst/>
          </a:prstGeom>
          <a:noFill/>
          <a:ln w="9525">
            <a:noFill/>
          </a:ln>
        </p:spPr>
      </p:pic>
      <p:sp>
        <p:nvSpPr>
          <p:cNvPr id="44035" name="Rectangle 3"/>
          <p:cNvSpPr/>
          <p:nvPr/>
        </p:nvSpPr>
        <p:spPr>
          <a:xfrm>
            <a:off x="444500" y="836613"/>
            <a:ext cx="8223250" cy="3049587"/>
          </a:xfrm>
          <a:prstGeom prst="rect">
            <a:avLst/>
          </a:prstGeom>
          <a:noFill/>
          <a:ln w="9525">
            <a:noFill/>
          </a:ln>
        </p:spPr>
        <p:txBody>
          <a:bodyPr anchor="b"/>
          <a:lstStyle/>
          <a:p>
            <a:pPr algn="ctr">
              <a:lnSpc>
                <a:spcPct val="160000"/>
              </a:lnSpc>
            </a:pPr>
            <a:r>
              <a:rPr lang="zh-CN" altLang="en-US" sz="7200" b="1" dirty="0">
                <a:solidFill>
                  <a:schemeClr val="tx2"/>
                </a:solidFill>
                <a:latin typeface="Arial" panose="020B0604020202020204" pitchFamily="34" charset="0"/>
                <a:ea typeface="隶书" pitchFamily="49" charset="-122"/>
              </a:rPr>
              <a:t>开始工作吧！</a:t>
            </a:r>
            <a:r>
              <a:rPr lang="zh-CN" altLang="en-US" sz="6000" dirty="0">
                <a:solidFill>
                  <a:schemeClr val="tx2"/>
                </a:solidFill>
                <a:latin typeface="Arial" panose="020B0604020202020204" pitchFamily="34" charset="0"/>
              </a:rPr>
              <a:t/>
            </a:r>
            <a:br>
              <a:rPr lang="zh-CN" altLang="en-US" sz="6000" dirty="0">
                <a:solidFill>
                  <a:schemeClr val="tx2"/>
                </a:solidFill>
                <a:latin typeface="Arial" panose="020B0604020202020204" pitchFamily="34" charset="0"/>
              </a:rPr>
            </a:br>
            <a:r>
              <a:rPr lang="en-US" altLang="zh-CN" sz="6000" b="1" i="1" dirty="0">
                <a:solidFill>
                  <a:srgbClr val="FF0000"/>
                </a:solidFill>
                <a:latin typeface="Courier New" panose="02070309020205020404" pitchFamily="49" charset="0"/>
              </a:rPr>
              <a:t>LET’S BEGIN NOW</a:t>
            </a:r>
            <a:r>
              <a:rPr lang="zh-CN" altLang="en-US" sz="6000" b="1" i="1" dirty="0">
                <a:solidFill>
                  <a:srgbClr val="FF0000"/>
                </a:solidFill>
                <a:latin typeface="Courier New" panose="02070309020205020404" pitchFamily="49" charset="0"/>
              </a:rPr>
              <a:t>！</a:t>
            </a:r>
          </a:p>
        </p:txBody>
      </p:sp>
      <p:pic>
        <p:nvPicPr>
          <p:cNvPr id="44036" name="Picture 4" descr="PE01616_"/>
          <p:cNvPicPr>
            <a:picLocks noChangeAspect="1"/>
          </p:cNvPicPr>
          <p:nvPr/>
        </p:nvPicPr>
        <p:blipFill>
          <a:blip r:embed="rId3"/>
          <a:stretch>
            <a:fillRect/>
          </a:stretch>
        </p:blipFill>
        <p:spPr>
          <a:xfrm>
            <a:off x="2819400" y="3810000"/>
            <a:ext cx="2971800" cy="289560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27368"/>
            <a:ext cx="8229600" cy="1143000"/>
          </a:xfrm>
        </p:spPr>
        <p:txBody>
          <a:bodyPr/>
          <a:lstStyle/>
          <a:p>
            <a:r>
              <a:rPr lang="zh-CN" altLang="en-US" sz="4400">
                <a:sym typeface="+mn-ea"/>
              </a:rPr>
              <a:t>实验原理</a:t>
            </a:r>
            <a:r>
              <a:rPr lang="zh-CN" altLang="en-US" sz="4400"/>
              <a:t/>
            </a:r>
            <a:br>
              <a:rPr lang="zh-CN" altLang="en-US" sz="4400"/>
            </a:br>
            <a:endParaRPr lang="zh-CN" altLang="en-US" sz="4400"/>
          </a:p>
        </p:txBody>
      </p:sp>
      <p:sp>
        <p:nvSpPr>
          <p:cNvPr id="3" name="内容占位符 2"/>
          <p:cNvSpPr>
            <a:spLocks noGrp="1"/>
          </p:cNvSpPr>
          <p:nvPr>
            <p:ph idx="1"/>
          </p:nvPr>
        </p:nvSpPr>
        <p:spPr>
          <a:xfrm>
            <a:off x="457200" y="1600200"/>
            <a:ext cx="7868285" cy="4526280"/>
          </a:xfrm>
        </p:spPr>
        <p:txBody>
          <a:bodyPr/>
          <a:lstStyle/>
          <a:p>
            <a:pPr>
              <a:lnSpc>
                <a:spcPct val="150000"/>
              </a:lnSpc>
              <a:spcBef>
                <a:spcPct val="20000"/>
              </a:spcBef>
              <a:buFont typeface="Wingdings" panose="05000000000000000000" charset="0"/>
              <a:buChar char="Ø"/>
            </a:pPr>
            <a:r>
              <a:rPr lang="zh-CN" altLang="en-US" sz="2800">
                <a:sym typeface="+mn-ea"/>
              </a:rPr>
              <a:t>重组质粒转化宿主细胞后，需要对转化菌落进行筛选鉴定，以挑选出含有正确外源基因的转化菌落，即阳性转化子。</a:t>
            </a:r>
          </a:p>
          <a:p>
            <a:pPr>
              <a:lnSpc>
                <a:spcPct val="150000"/>
              </a:lnSpc>
              <a:spcBef>
                <a:spcPct val="20000"/>
              </a:spcBef>
              <a:buFont typeface="Wingdings" panose="05000000000000000000" charset="0"/>
              <a:buChar char="Ø"/>
            </a:pPr>
            <a:r>
              <a:rPr lang="zh-CN" altLang="en-US" sz="2800"/>
              <a:t>利用</a:t>
            </a:r>
            <a:r>
              <a:rPr lang="en-US" altLang="zh-CN" sz="2800"/>
              <a:t>PCR</a:t>
            </a:r>
            <a:r>
              <a:rPr lang="zh-CN" altLang="en-US" sz="2800"/>
              <a:t>方法可筛选含有</a:t>
            </a:r>
            <a:r>
              <a:rPr lang="en-US" altLang="zh-CN" sz="2800"/>
              <a:t>pET-28-GFP</a:t>
            </a:r>
            <a:r>
              <a:rPr lang="zh-CN" altLang="en-US" sz="2800"/>
              <a:t>的阳性转化子</a:t>
            </a:r>
            <a:r>
              <a:rPr lang="zh-CN" altLang="en-US" sz="2800">
                <a:sym typeface="+mn-ea"/>
              </a:rPr>
              <a:t>。</a:t>
            </a:r>
            <a:endParaRPr lang="zh-CN" altLang="en-US" sz="2400"/>
          </a:p>
          <a:p>
            <a:pPr marL="0" indent="0">
              <a:buNone/>
            </a:pPr>
            <a:endParaRPr lang="zh-CN" altLang="en-US" sz="2400">
              <a:sym typeface="+mn-ea"/>
            </a:endParaRPr>
          </a:p>
        </p:txBody>
      </p:sp>
      <p:sp>
        <p:nvSpPr>
          <p:cNvPr id="6147" name="Rectangle 3"/>
          <p:cNvSpPr>
            <a:spLocks noChangeArrowheads="1"/>
          </p:cNvSpPr>
          <p:nvPr/>
        </p:nvSpPr>
        <p:spPr bwMode="auto">
          <a:xfrm>
            <a:off x="2037715" y="231775"/>
            <a:ext cx="5207000" cy="762000"/>
          </a:xfrm>
          <a:prstGeom prst="rect">
            <a:avLst/>
          </a:prstGeom>
          <a:no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lang="zh-CN" altLang="en-US"/>
          </a:p>
        </p:txBody>
      </p:sp>
      <p:sp>
        <p:nvSpPr>
          <p:cNvPr id="14341" name="Rectangle 7"/>
          <p:cNvSpPr/>
          <p:nvPr/>
        </p:nvSpPr>
        <p:spPr>
          <a:xfrm>
            <a:off x="466090" y="3238500"/>
            <a:ext cx="8350250" cy="3036888"/>
          </a:xfrm>
          <a:prstGeom prst="rect">
            <a:avLst/>
          </a:prstGeom>
          <a:noFill/>
          <a:ln w="9525">
            <a:noFill/>
          </a:ln>
        </p:spPr>
        <p:txBody>
          <a:bodyPr/>
          <a:lstStyle/>
          <a:p>
            <a:pPr marL="609600" indent="-609600">
              <a:lnSpc>
                <a:spcPct val="110000"/>
              </a:lnSpc>
              <a:spcBef>
                <a:spcPct val="20000"/>
              </a:spcBef>
            </a:pPr>
            <a:endParaRPr lang="zh-CN" altLang="en-US">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27368"/>
            <a:ext cx="8229600" cy="1143000"/>
          </a:xfrm>
        </p:spPr>
        <p:txBody>
          <a:bodyPr/>
          <a:lstStyle/>
          <a:p>
            <a:r>
              <a:rPr lang="zh-CN" altLang="en-US" sz="4400">
                <a:sym typeface="+mn-ea"/>
              </a:rPr>
              <a:t>菌落</a:t>
            </a:r>
            <a:r>
              <a:rPr lang="en-US" altLang="zh-CN" sz="4400">
                <a:sym typeface="+mn-ea"/>
              </a:rPr>
              <a:t>PCR</a:t>
            </a:r>
            <a:r>
              <a:rPr lang="zh-CN" altLang="en-US" sz="4400">
                <a:sym typeface="+mn-ea"/>
              </a:rPr>
              <a:t>鉴定原理</a:t>
            </a:r>
            <a:r>
              <a:rPr lang="zh-CN" altLang="en-US" sz="4400"/>
              <a:t/>
            </a:r>
            <a:br>
              <a:rPr lang="zh-CN" altLang="en-US" sz="4400"/>
            </a:br>
            <a:endParaRPr lang="zh-CN" altLang="en-US" sz="4400"/>
          </a:p>
        </p:txBody>
      </p:sp>
      <p:sp>
        <p:nvSpPr>
          <p:cNvPr id="3" name="内容占位符 2"/>
          <p:cNvSpPr>
            <a:spLocks noGrp="1"/>
          </p:cNvSpPr>
          <p:nvPr>
            <p:ph idx="1"/>
          </p:nvPr>
        </p:nvSpPr>
        <p:spPr>
          <a:xfrm>
            <a:off x="457200" y="1600200"/>
            <a:ext cx="7868285" cy="4526280"/>
          </a:xfrm>
        </p:spPr>
        <p:txBody>
          <a:bodyPr/>
          <a:lstStyle/>
          <a:p>
            <a:pPr marL="609600" indent="-609600">
              <a:lnSpc>
                <a:spcPct val="150000"/>
              </a:lnSpc>
              <a:spcBef>
                <a:spcPct val="20000"/>
              </a:spcBef>
            </a:pPr>
            <a:r>
              <a:rPr lang="zh-CN" altLang="en-US" sz="2400"/>
              <a:t>通过</a:t>
            </a:r>
            <a:r>
              <a:rPr lang="en-US" altLang="zh-CN" sz="2400"/>
              <a:t>PCR</a:t>
            </a:r>
            <a:r>
              <a:rPr lang="zh-CN" altLang="en-US" sz="2400"/>
              <a:t>聚合酶链式反应（</a:t>
            </a:r>
            <a:r>
              <a:rPr lang="en-US" altLang="zh-CN" sz="2400"/>
              <a:t>PCR</a:t>
            </a:r>
            <a:r>
              <a:rPr lang="zh-CN" altLang="en-US" sz="2400"/>
              <a:t>）是在体外通过酶促反应有选择地大量扩增一段目的基因的技术。</a:t>
            </a:r>
          </a:p>
          <a:p>
            <a:pPr marL="609600" indent="-609600">
              <a:lnSpc>
                <a:spcPct val="150000"/>
              </a:lnSpc>
              <a:spcBef>
                <a:spcPct val="20000"/>
              </a:spcBef>
            </a:pPr>
            <a:r>
              <a:rPr lang="zh-CN" altLang="en-US" sz="2400">
                <a:sym typeface="+mn-ea"/>
              </a:rPr>
              <a:t>以单链</a:t>
            </a:r>
            <a:r>
              <a:rPr lang="en-US" altLang="zh-CN" sz="2400">
                <a:sym typeface="+mn-ea"/>
              </a:rPr>
              <a:t>DNA</a:t>
            </a:r>
            <a:r>
              <a:rPr lang="zh-CN" altLang="en-US" sz="2400">
                <a:sym typeface="+mn-ea"/>
              </a:rPr>
              <a:t>为</a:t>
            </a:r>
            <a:r>
              <a:rPr lang="zh-CN" altLang="en-US" sz="2400">
                <a:solidFill>
                  <a:srgbClr val="FF0000"/>
                </a:solidFill>
                <a:sym typeface="+mn-ea"/>
              </a:rPr>
              <a:t>模板</a:t>
            </a:r>
            <a:r>
              <a:rPr lang="zh-CN" altLang="en-US" sz="2400">
                <a:sym typeface="+mn-ea"/>
              </a:rPr>
              <a:t>、</a:t>
            </a:r>
            <a:r>
              <a:rPr lang="en-US" altLang="zh-CN" sz="2400">
                <a:sym typeface="+mn-ea"/>
              </a:rPr>
              <a:t>4</a:t>
            </a:r>
            <a:r>
              <a:rPr lang="zh-CN" altLang="en-US" sz="2400">
                <a:sym typeface="+mn-ea"/>
              </a:rPr>
              <a:t>种</a:t>
            </a:r>
            <a:r>
              <a:rPr lang="en-US" altLang="zh-CN" sz="2400">
                <a:sym typeface="+mn-ea"/>
              </a:rPr>
              <a:t>dNTP</a:t>
            </a:r>
            <a:r>
              <a:rPr lang="zh-CN" altLang="en-US" sz="2400">
                <a:sym typeface="+mn-ea"/>
              </a:rPr>
              <a:t>为</a:t>
            </a:r>
            <a:r>
              <a:rPr lang="zh-CN" altLang="en-US" sz="2400">
                <a:solidFill>
                  <a:srgbClr val="FF0000"/>
                </a:solidFill>
                <a:sym typeface="+mn-ea"/>
              </a:rPr>
              <a:t>底物</a:t>
            </a:r>
            <a:r>
              <a:rPr lang="en-US" altLang="zh-CN" sz="2400">
                <a:sym typeface="+mn-ea"/>
              </a:rPr>
              <a:t>,</a:t>
            </a:r>
            <a:r>
              <a:rPr lang="zh-CN" altLang="en-US" sz="2400">
                <a:sym typeface="+mn-ea"/>
              </a:rPr>
              <a:t>在模板</a:t>
            </a:r>
            <a:r>
              <a:rPr lang="en-US" altLang="zh-CN" sz="2400">
                <a:sym typeface="+mn-ea"/>
              </a:rPr>
              <a:t>3’</a:t>
            </a:r>
            <a:r>
              <a:rPr lang="zh-CN" altLang="en-US" sz="2400">
                <a:sym typeface="+mn-ea"/>
              </a:rPr>
              <a:t>末端</a:t>
            </a:r>
            <a:r>
              <a:rPr lang="zh-CN" altLang="en-US" sz="2400">
                <a:solidFill>
                  <a:srgbClr val="FF0000"/>
                </a:solidFill>
                <a:sym typeface="+mn-ea"/>
              </a:rPr>
              <a:t>引物</a:t>
            </a:r>
            <a:r>
              <a:rPr lang="zh-CN" altLang="en-US" sz="2400">
                <a:sym typeface="+mn-ea"/>
              </a:rPr>
              <a:t>存在的条件下</a:t>
            </a:r>
            <a:r>
              <a:rPr lang="en-US" altLang="zh-CN" sz="2400">
                <a:sym typeface="+mn-ea"/>
              </a:rPr>
              <a:t>,</a:t>
            </a:r>
            <a:r>
              <a:rPr lang="zh-CN" altLang="en-US" sz="2400">
                <a:sym typeface="+mn-ea"/>
              </a:rPr>
              <a:t>利用酶进行互补链的延伸。经</a:t>
            </a:r>
            <a:r>
              <a:rPr lang="zh-CN" altLang="en-US" sz="2400">
                <a:solidFill>
                  <a:srgbClr val="FF0000"/>
                </a:solidFill>
                <a:sym typeface="+mn-ea"/>
              </a:rPr>
              <a:t>变性</a:t>
            </a:r>
            <a:r>
              <a:rPr lang="zh-CN" altLang="en-US" sz="2400">
                <a:sym typeface="+mn-ea"/>
              </a:rPr>
              <a:t>、</a:t>
            </a:r>
            <a:r>
              <a:rPr lang="zh-CN" altLang="en-US" sz="2400">
                <a:solidFill>
                  <a:srgbClr val="FF0000"/>
                </a:solidFill>
                <a:sym typeface="+mn-ea"/>
              </a:rPr>
              <a:t>退火</a:t>
            </a:r>
            <a:r>
              <a:rPr lang="zh-CN" altLang="en-US" sz="2400">
                <a:sym typeface="+mn-ea"/>
              </a:rPr>
              <a:t>和</a:t>
            </a:r>
            <a:r>
              <a:rPr lang="zh-CN" altLang="en-US" sz="2400">
                <a:solidFill>
                  <a:srgbClr val="FF0000"/>
                </a:solidFill>
                <a:sym typeface="+mn-ea"/>
              </a:rPr>
              <a:t>延伸</a:t>
            </a:r>
            <a:r>
              <a:rPr lang="zh-CN" altLang="en-US" sz="2400">
                <a:sym typeface="+mn-ea"/>
              </a:rPr>
              <a:t>多次循环能使微量的模板</a:t>
            </a:r>
            <a:r>
              <a:rPr lang="en-US" altLang="zh-CN" sz="2400">
                <a:sym typeface="+mn-ea"/>
              </a:rPr>
              <a:t>DNA</a:t>
            </a:r>
            <a:r>
              <a:rPr lang="zh-CN" altLang="en-US" sz="2400">
                <a:sym typeface="+mn-ea"/>
              </a:rPr>
              <a:t>得到极大程度的扩增。</a:t>
            </a:r>
          </a:p>
          <a:p>
            <a:pPr marL="609600" indent="-609600">
              <a:lnSpc>
                <a:spcPct val="150000"/>
              </a:lnSpc>
              <a:spcBef>
                <a:spcPct val="20000"/>
              </a:spcBef>
            </a:pPr>
            <a:r>
              <a:rPr lang="zh-CN" altLang="en-US" sz="2400">
                <a:sym typeface="+mn-ea"/>
              </a:rPr>
              <a:t>针对重组质粒</a:t>
            </a:r>
            <a:r>
              <a:rPr lang="en-US" altLang="zh-CN" sz="2400">
                <a:sym typeface="+mn-ea"/>
              </a:rPr>
              <a:t>DNA</a:t>
            </a:r>
            <a:r>
              <a:rPr lang="zh-CN" altLang="en-US" sz="2400">
                <a:sym typeface="+mn-ea"/>
              </a:rPr>
              <a:t>设计特异性引物即可通过</a:t>
            </a:r>
            <a:r>
              <a:rPr lang="en-US" altLang="zh-CN" sz="2400">
                <a:sym typeface="+mn-ea"/>
              </a:rPr>
              <a:t>PCR</a:t>
            </a:r>
            <a:r>
              <a:rPr lang="zh-CN" altLang="en-US" sz="2400">
                <a:sym typeface="+mn-ea"/>
              </a:rPr>
              <a:t>检测该菌落是否含有目的基因。</a:t>
            </a:r>
            <a:endParaRPr lang="zh-CN" altLang="en-US" sz="2400"/>
          </a:p>
          <a:p>
            <a:pPr marL="609600" indent="-609600">
              <a:lnSpc>
                <a:spcPct val="150000"/>
              </a:lnSpc>
              <a:spcBef>
                <a:spcPct val="20000"/>
              </a:spcBef>
            </a:pPr>
            <a:endParaRPr lang="zh-CN" altLang="en-US" sz="2400"/>
          </a:p>
          <a:p>
            <a:pPr marL="0" marR="0" lvl="0" indent="0" algn="l" defTabSz="914400" rtl="0" eaLnBrk="1" fontAlgn="base" latinLnBrk="0" hangingPunct="1">
              <a:lnSpc>
                <a:spcPct val="150000"/>
              </a:lnSpc>
              <a:spcBef>
                <a:spcPct val="20000"/>
              </a:spcBef>
              <a:spcAft>
                <a:spcPct val="0"/>
              </a:spcAft>
              <a:buClr>
                <a:srgbClr val="FF0000"/>
              </a:buClr>
              <a:buSzPct val="75000"/>
              <a:buFontTx/>
              <a:buNone/>
              <a:defRPr/>
            </a:pPr>
            <a:endParaRPr lang="zh-CN" altLang="en-US" sz="2400"/>
          </a:p>
          <a:p>
            <a:endParaRPr lang="zh-CN" altLang="en-US" sz="2400"/>
          </a:p>
        </p:txBody>
      </p:sp>
      <p:sp>
        <p:nvSpPr>
          <p:cNvPr id="6147" name="Rectangle 3"/>
          <p:cNvSpPr>
            <a:spLocks noChangeArrowheads="1"/>
          </p:cNvSpPr>
          <p:nvPr/>
        </p:nvSpPr>
        <p:spPr bwMode="auto">
          <a:xfrm>
            <a:off x="2037715" y="231775"/>
            <a:ext cx="5207000" cy="762000"/>
          </a:xfrm>
          <a:prstGeom prst="rect">
            <a:avLst/>
          </a:prstGeom>
          <a:noFill/>
          <a:ln>
            <a:noFill/>
          </a:ln>
          <a:effectLst/>
        </p:spPr>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lang="zh-CN" altLang="en-US"/>
          </a:p>
        </p:txBody>
      </p:sp>
      <p:sp>
        <p:nvSpPr>
          <p:cNvPr id="14341" name="Rectangle 7"/>
          <p:cNvSpPr/>
          <p:nvPr/>
        </p:nvSpPr>
        <p:spPr>
          <a:xfrm>
            <a:off x="466090" y="3238500"/>
            <a:ext cx="8350250" cy="3036888"/>
          </a:xfrm>
          <a:prstGeom prst="rect">
            <a:avLst/>
          </a:prstGeom>
          <a:noFill/>
          <a:ln w="9525">
            <a:noFill/>
          </a:ln>
        </p:spPr>
        <p:txBody>
          <a:bodyPr/>
          <a:lstStyle/>
          <a:p>
            <a:pPr marL="609600" indent="-609600">
              <a:lnSpc>
                <a:spcPct val="110000"/>
              </a:lnSpc>
              <a:spcBef>
                <a:spcPct val="20000"/>
              </a:spcBef>
            </a:pPr>
            <a:endParaRPr lang="zh-CN" altLang="en-US"/>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sym typeface="+mn-ea"/>
              </a:rPr>
              <a:t>实验仪器和材料</a:t>
            </a:r>
            <a:endParaRPr lang="zh-CN" altLang="en-US" b="1" dirty="0">
              <a:solidFill>
                <a:srgbClr val="FF0000"/>
              </a:solidFill>
              <a:latin typeface="宋体" panose="02010600030101010101" pitchFamily="2" charset="-122"/>
              <a:sym typeface="+mn-ea"/>
            </a:endParaRPr>
          </a:p>
        </p:txBody>
      </p:sp>
      <p:sp>
        <p:nvSpPr>
          <p:cNvPr id="3" name="内容占位符 2"/>
          <p:cNvSpPr>
            <a:spLocks noGrp="1"/>
          </p:cNvSpPr>
          <p:nvPr>
            <p:ph idx="1"/>
          </p:nvPr>
        </p:nvSpPr>
        <p:spPr>
          <a:xfrm>
            <a:off x="104775" y="1593850"/>
            <a:ext cx="3184525" cy="4431665"/>
          </a:xfrm>
        </p:spPr>
        <p:txBody>
          <a:bodyPr/>
          <a:lstStyle/>
          <a:p>
            <a:pPr marL="0" indent="0">
              <a:spcBef>
                <a:spcPct val="20000"/>
              </a:spcBef>
              <a:buNone/>
            </a:pPr>
            <a:r>
              <a:rPr lang="en-US" altLang="zh-CN"/>
              <a:t>           </a:t>
            </a:r>
            <a:r>
              <a:rPr lang="zh-CN" altLang="en-US">
                <a:solidFill>
                  <a:srgbClr val="FF0000"/>
                </a:solidFill>
              </a:rPr>
              <a:t>材料：</a:t>
            </a:r>
            <a:endParaRPr lang="zh-CN" altLang="en-US"/>
          </a:p>
          <a:p>
            <a:pPr marL="0" indent="0">
              <a:spcBef>
                <a:spcPct val="20000"/>
              </a:spcBef>
              <a:buNone/>
            </a:pPr>
            <a:r>
              <a:rPr lang="zh-CN" altLang="en-US"/>
              <a:t>           转化菌落</a:t>
            </a:r>
          </a:p>
          <a:p>
            <a:pPr marL="0" indent="0">
              <a:spcBef>
                <a:spcPct val="20000"/>
              </a:spcBef>
              <a:buNone/>
            </a:pPr>
            <a:r>
              <a:rPr lang="en-US" altLang="zh-CN"/>
              <a:t>           DNA</a:t>
            </a:r>
            <a:r>
              <a:rPr lang="zh-CN" altLang="en-US"/>
              <a:t>模板</a:t>
            </a:r>
          </a:p>
          <a:p>
            <a:pPr marL="0" indent="0">
              <a:spcBef>
                <a:spcPct val="20000"/>
              </a:spcBef>
              <a:buNone/>
            </a:pPr>
            <a:r>
              <a:rPr lang="zh-CN" altLang="en-US"/>
              <a:t>           </a:t>
            </a:r>
            <a:r>
              <a:rPr lang="en-US" altLang="zh-CN"/>
              <a:t>4</a:t>
            </a:r>
            <a:r>
              <a:rPr lang="zh-CN" altLang="en-US"/>
              <a:t>种</a:t>
            </a:r>
            <a:r>
              <a:rPr lang="en-US" altLang="zh-CN"/>
              <a:t>dNTP</a:t>
            </a:r>
          </a:p>
          <a:p>
            <a:pPr marL="0" indent="0">
              <a:spcBef>
                <a:spcPct val="20000"/>
              </a:spcBef>
              <a:buNone/>
            </a:pPr>
            <a:r>
              <a:rPr lang="en-US" altLang="zh-CN"/>
              <a:t>           </a:t>
            </a:r>
            <a:r>
              <a:rPr lang="zh-CN" altLang="en-US"/>
              <a:t>引物</a:t>
            </a:r>
            <a:r>
              <a:rPr lang="en-US" altLang="zh-CN"/>
              <a:t>1</a:t>
            </a:r>
            <a:r>
              <a:rPr lang="zh-CN" altLang="en-US"/>
              <a:t>，</a:t>
            </a:r>
            <a:r>
              <a:rPr lang="en-US" altLang="zh-CN"/>
              <a:t>2</a:t>
            </a:r>
          </a:p>
          <a:p>
            <a:pPr marL="0" indent="0">
              <a:spcBef>
                <a:spcPct val="20000"/>
              </a:spcBef>
              <a:buNone/>
            </a:pPr>
            <a:r>
              <a:rPr lang="en-US" altLang="zh-CN"/>
              <a:t>           Taq</a:t>
            </a:r>
            <a:r>
              <a:rPr lang="zh-CN" altLang="en-US"/>
              <a:t>酶</a:t>
            </a:r>
          </a:p>
          <a:p>
            <a:pPr marL="0" indent="0">
              <a:spcBef>
                <a:spcPct val="20000"/>
              </a:spcBef>
              <a:buNone/>
            </a:pPr>
            <a:r>
              <a:rPr lang="zh-CN" altLang="en-US"/>
              <a:t>           无菌水</a:t>
            </a:r>
          </a:p>
          <a:p>
            <a:pPr marL="0" indent="0">
              <a:buNone/>
            </a:pPr>
            <a:endParaRPr lang="zh-CN" altLang="en-US"/>
          </a:p>
        </p:txBody>
      </p:sp>
      <p:sp>
        <p:nvSpPr>
          <p:cNvPr id="33794" name="Rectangle 4"/>
          <p:cNvSpPr/>
          <p:nvPr/>
        </p:nvSpPr>
        <p:spPr>
          <a:xfrm>
            <a:off x="2286000" y="381000"/>
            <a:ext cx="4419600" cy="685800"/>
          </a:xfrm>
          <a:prstGeom prst="rect">
            <a:avLst/>
          </a:prstGeom>
          <a:noFill/>
          <a:ln w="9525">
            <a:noFill/>
          </a:ln>
        </p:spPr>
        <p:txBody>
          <a:bodyPr anchor="ctr"/>
          <a:lstStyle/>
          <a:p>
            <a:pPr algn="ctr"/>
            <a:endParaRPr lang="zh-CN" altLang="en-US" sz="4800" b="1" dirty="0">
              <a:solidFill>
                <a:srgbClr val="FF0000"/>
              </a:solidFill>
              <a:latin typeface="宋体" panose="02010600030101010101" pitchFamily="2" charset="-122"/>
            </a:endParaRPr>
          </a:p>
        </p:txBody>
      </p:sp>
      <p:sp>
        <p:nvSpPr>
          <p:cNvPr id="33795" name="Rectangle 5"/>
          <p:cNvSpPr/>
          <p:nvPr/>
        </p:nvSpPr>
        <p:spPr>
          <a:xfrm>
            <a:off x="1524000" y="1752600"/>
            <a:ext cx="5715000" cy="4114800"/>
          </a:xfrm>
          <a:prstGeom prst="rect">
            <a:avLst/>
          </a:prstGeom>
          <a:noFill/>
          <a:ln w="9525">
            <a:noFill/>
          </a:ln>
        </p:spPr>
        <p:txBody>
          <a:bodyPr/>
          <a:lstStyle/>
          <a:p>
            <a:pPr marL="342900" indent="-342900">
              <a:spcBef>
                <a:spcPct val="20000"/>
              </a:spcBef>
              <a:buChar char="•"/>
            </a:pPr>
            <a:endParaRPr lang="zh-CN" altLang="en-US" sz="3200" b="1" dirty="0">
              <a:solidFill>
                <a:srgbClr val="000000"/>
              </a:solidFill>
              <a:latin typeface="宋体" panose="02010600030101010101" pitchFamily="2" charset="-122"/>
            </a:endParaRPr>
          </a:p>
        </p:txBody>
      </p:sp>
      <p:sp>
        <p:nvSpPr>
          <p:cNvPr id="4" name="文本框 3"/>
          <p:cNvSpPr txBox="1"/>
          <p:nvPr/>
        </p:nvSpPr>
        <p:spPr>
          <a:xfrm>
            <a:off x="5114925" y="1600200"/>
            <a:ext cx="2780665" cy="2847975"/>
          </a:xfrm>
          <a:prstGeom prst="rect">
            <a:avLst/>
          </a:prstGeom>
          <a:noFill/>
        </p:spPr>
        <p:txBody>
          <a:bodyPr wrap="square" rtlCol="0" anchor="t">
            <a:spAutoFit/>
          </a:bodyPr>
          <a:lstStyle/>
          <a:p>
            <a:pPr>
              <a:spcBef>
                <a:spcPct val="20000"/>
              </a:spcBef>
            </a:pPr>
            <a:r>
              <a:rPr lang="zh-CN" altLang="en-US" sz="3200" b="1" kern="0">
                <a:solidFill>
                  <a:srgbClr val="FF0000"/>
                </a:solidFill>
                <a:uFillTx/>
                <a:latin typeface="+mn-lt"/>
                <a:ea typeface="黑体" panose="02010609060101010101" pitchFamily="49" charset="-122"/>
                <a:sym typeface="+mn-ea"/>
              </a:rPr>
              <a:t>仪器：</a:t>
            </a:r>
            <a:endParaRPr lang="zh-CN" altLang="en-US" sz="3200" b="1" kern="0">
              <a:solidFill>
                <a:srgbClr val="002060"/>
              </a:solidFill>
              <a:uFillTx/>
              <a:latin typeface="+mn-lt"/>
              <a:ea typeface="黑体" panose="02010609060101010101" pitchFamily="49" charset="-122"/>
              <a:sym typeface="+mn-ea"/>
            </a:endParaRPr>
          </a:p>
          <a:p>
            <a:pPr>
              <a:spcBef>
                <a:spcPct val="20000"/>
              </a:spcBef>
            </a:pPr>
            <a:r>
              <a:rPr lang="zh-CN" altLang="en-US" sz="3200" b="1" kern="0">
                <a:solidFill>
                  <a:srgbClr val="002060"/>
                </a:solidFill>
                <a:uFillTx/>
                <a:latin typeface="+mn-lt"/>
                <a:ea typeface="黑体" panose="02010609060101010101" pitchFamily="49" charset="-122"/>
                <a:sym typeface="+mn-ea"/>
              </a:rPr>
              <a:t>PCR扩增仪</a:t>
            </a:r>
            <a:endParaRPr lang="zh-CN" altLang="en-US" sz="3200" b="1" kern="0">
              <a:solidFill>
                <a:srgbClr val="002060"/>
              </a:solidFill>
              <a:uFillTx/>
              <a:latin typeface="+mn-lt"/>
              <a:ea typeface="黑体" panose="02010609060101010101" pitchFamily="49" charset="-122"/>
            </a:endParaRPr>
          </a:p>
          <a:p>
            <a:pPr>
              <a:spcBef>
                <a:spcPct val="20000"/>
              </a:spcBef>
            </a:pPr>
            <a:r>
              <a:rPr lang="zh-CN" altLang="en-US" sz="3200" b="1" kern="0">
                <a:solidFill>
                  <a:srgbClr val="002060"/>
                </a:solidFill>
                <a:uFillTx/>
                <a:latin typeface="+mn-lt"/>
                <a:ea typeface="黑体" panose="02010609060101010101" pitchFamily="49" charset="-122"/>
                <a:sym typeface="+mn-ea"/>
              </a:rPr>
              <a:t>琼脂糖凝胶电泳系统</a:t>
            </a:r>
          </a:p>
          <a:p>
            <a:pPr>
              <a:spcBef>
                <a:spcPct val="20000"/>
              </a:spcBef>
            </a:pPr>
            <a:r>
              <a:rPr lang="zh-CN" altLang="en-US" sz="3200" b="1" kern="0">
                <a:solidFill>
                  <a:srgbClr val="002060"/>
                </a:solidFill>
                <a:uFillTx/>
                <a:latin typeface="+mn-lt"/>
                <a:ea typeface="黑体" panose="02010609060101010101" pitchFamily="49" charset="-122"/>
                <a:sym typeface="+mn-ea"/>
              </a:rPr>
              <a:t>凝胶成像系统</a:t>
            </a:r>
            <a:endParaRPr lang="zh-CN" altLang="en-US" sz="3200" b="1" kern="0">
              <a:solidFill>
                <a:srgbClr val="002060"/>
              </a:solidFill>
              <a:uFillTx/>
              <a:latin typeface="+mn-lt"/>
              <a:ea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sym typeface="+mn-ea"/>
              </a:rPr>
              <a:t>实验步骤</a:t>
            </a:r>
            <a:endParaRPr lang="zh-CN" altLang="en-US" b="1" dirty="0">
              <a:solidFill>
                <a:srgbClr val="FF0000"/>
              </a:solidFill>
              <a:latin typeface="宋体" panose="02010600030101010101" pitchFamily="2" charset="-122"/>
              <a:sym typeface="+mn-ea"/>
            </a:endParaRPr>
          </a:p>
        </p:txBody>
      </p:sp>
      <p:sp>
        <p:nvSpPr>
          <p:cNvPr id="3" name="内容占位符 2"/>
          <p:cNvSpPr>
            <a:spLocks noGrp="1"/>
          </p:cNvSpPr>
          <p:nvPr>
            <p:ph idx="1"/>
          </p:nvPr>
        </p:nvSpPr>
        <p:spPr/>
        <p:txBody>
          <a:bodyPr/>
          <a:lstStyle/>
          <a:p>
            <a:pPr marL="0" indent="0">
              <a:lnSpc>
                <a:spcPct val="120000"/>
              </a:lnSpc>
              <a:spcBef>
                <a:spcPct val="20000"/>
              </a:spcBef>
              <a:buNone/>
            </a:pPr>
            <a:r>
              <a:rPr lang="en-US" altLang="zh-CN" dirty="0">
                <a:latin typeface="宋体" panose="02010600030101010101" pitchFamily="2" charset="-122"/>
                <a:sym typeface="+mn-ea"/>
              </a:rPr>
              <a:t>1</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PCR</a:t>
            </a:r>
            <a:r>
              <a:rPr lang="zh-CN" altLang="en-US" dirty="0">
                <a:latin typeface="宋体" panose="02010600030101010101" pitchFamily="2" charset="-122"/>
                <a:sym typeface="+mn-ea"/>
              </a:rPr>
              <a:t>反应体系的建立</a:t>
            </a:r>
            <a:endParaRPr lang="en-US" altLang="zh-CN" dirty="0">
              <a:latin typeface="宋体" panose="02010600030101010101" pitchFamily="2" charset="-122"/>
              <a:sym typeface="+mn-ea"/>
            </a:endParaRPr>
          </a:p>
          <a:p>
            <a:pPr marL="0" indent="0">
              <a:lnSpc>
                <a:spcPct val="120000"/>
              </a:lnSpc>
              <a:spcBef>
                <a:spcPct val="20000"/>
              </a:spcBef>
              <a:buNone/>
            </a:pPr>
            <a:r>
              <a:rPr lang="en-US" altLang="zh-CN" dirty="0">
                <a:latin typeface="宋体" panose="02010600030101010101" pitchFamily="2" charset="-122"/>
                <a:sym typeface="+mn-ea"/>
              </a:rPr>
              <a:t>2</a:t>
            </a:r>
            <a:r>
              <a:rPr lang="zh-CN" altLang="en-US" dirty="0">
                <a:latin typeface="宋体" panose="02010600030101010101" pitchFamily="2" charset="-122"/>
                <a:sym typeface="+mn-ea"/>
              </a:rPr>
              <a:t>、</a:t>
            </a:r>
            <a:r>
              <a:rPr lang="en-US" altLang="zh-CN" dirty="0">
                <a:latin typeface="宋体" panose="02010600030101010101" pitchFamily="2" charset="-122"/>
                <a:sym typeface="+mn-ea"/>
              </a:rPr>
              <a:t>PCR</a:t>
            </a:r>
            <a:r>
              <a:rPr lang="zh-CN" altLang="en-US" dirty="0">
                <a:latin typeface="宋体" panose="02010600030101010101" pitchFamily="2" charset="-122"/>
                <a:sym typeface="+mn-ea"/>
              </a:rPr>
              <a:t>扩增</a:t>
            </a:r>
          </a:p>
          <a:p>
            <a:pPr marL="0" indent="0">
              <a:lnSpc>
                <a:spcPct val="120000"/>
              </a:lnSpc>
              <a:spcBef>
                <a:spcPct val="20000"/>
              </a:spcBef>
              <a:buNone/>
            </a:pPr>
            <a:r>
              <a:rPr lang="en-US" altLang="zh-CN" dirty="0">
                <a:latin typeface="宋体" panose="02010600030101010101" pitchFamily="2" charset="-122"/>
                <a:sym typeface="+mn-ea"/>
              </a:rPr>
              <a:t>3</a:t>
            </a:r>
            <a:r>
              <a:rPr lang="zh-CN" altLang="en-US" dirty="0">
                <a:latin typeface="宋体" panose="02010600030101010101" pitchFamily="2" charset="-122"/>
                <a:sym typeface="+mn-ea"/>
              </a:rPr>
              <a:t>、琼脂糖凝胶电泳检测</a:t>
            </a:r>
          </a:p>
          <a:p>
            <a:pPr marL="0" indent="0">
              <a:lnSpc>
                <a:spcPct val="120000"/>
              </a:lnSpc>
              <a:spcBef>
                <a:spcPct val="20000"/>
              </a:spcBef>
              <a:buNone/>
            </a:pPr>
            <a:r>
              <a:rPr lang="en-US" altLang="zh-CN" dirty="0">
                <a:latin typeface="宋体" panose="02010600030101010101" pitchFamily="2" charset="-122"/>
                <a:sym typeface="+mn-ea"/>
              </a:rPr>
              <a:t>4</a:t>
            </a:r>
            <a:r>
              <a:rPr lang="zh-CN" altLang="en-US" dirty="0">
                <a:latin typeface="宋体" panose="02010600030101010101" pitchFamily="2" charset="-122"/>
                <a:sym typeface="+mn-ea"/>
              </a:rPr>
              <a:t>、制备酶切鉴定用样品</a:t>
            </a:r>
            <a:endParaRPr lang="zh-CN" altLang="en-US" b="1" dirty="0">
              <a:latin typeface="宋体" panose="02010600030101010101" pitchFamily="2" charset="-122"/>
            </a:endParaRPr>
          </a:p>
          <a:p>
            <a:pPr marL="0" indent="0">
              <a:buNone/>
            </a:pPr>
            <a:endParaRPr lang="zh-CN" altLang="en-US" b="1" dirty="0">
              <a:solidFill>
                <a:srgbClr val="FF0000"/>
              </a:solidFill>
              <a:latin typeface="宋体" panose="02010600030101010101" pitchFamily="2" charset="-122"/>
            </a:endParaRPr>
          </a:p>
        </p:txBody>
      </p:sp>
      <p:sp>
        <p:nvSpPr>
          <p:cNvPr id="34818" name="Rectangle 4"/>
          <p:cNvSpPr/>
          <p:nvPr/>
        </p:nvSpPr>
        <p:spPr>
          <a:xfrm>
            <a:off x="685800" y="2209800"/>
            <a:ext cx="7777163" cy="3124200"/>
          </a:xfrm>
          <a:prstGeom prst="rect">
            <a:avLst/>
          </a:prstGeom>
          <a:noFill/>
          <a:ln w="9525">
            <a:noFill/>
          </a:ln>
        </p:spPr>
        <p:txBody>
          <a:bodyPr/>
          <a:lstStyle/>
          <a:p>
            <a:pPr marL="609600" indent="-609600">
              <a:lnSpc>
                <a:spcPct val="120000"/>
              </a:lnSpc>
              <a:spcBef>
                <a:spcPct val="20000"/>
              </a:spcBef>
            </a:pPr>
            <a:endParaRPr lang="zh-CN" altLang="en-US" sz="3600" b="1" dirty="0">
              <a:latin typeface="宋体" panose="02010600030101010101" pitchFamily="2" charset="-122"/>
            </a:endParaRPr>
          </a:p>
        </p:txBody>
      </p:sp>
      <p:sp>
        <p:nvSpPr>
          <p:cNvPr id="34819" name="Rectangle 5"/>
          <p:cNvSpPr/>
          <p:nvPr/>
        </p:nvSpPr>
        <p:spPr>
          <a:xfrm>
            <a:off x="1296988" y="628650"/>
            <a:ext cx="6526212" cy="666750"/>
          </a:xfrm>
          <a:prstGeom prst="rect">
            <a:avLst/>
          </a:prstGeom>
          <a:noFill/>
          <a:ln w="9525">
            <a:noFill/>
          </a:ln>
        </p:spPr>
        <p:txBody>
          <a:bodyPr/>
          <a:lstStyle/>
          <a:p>
            <a:pPr marL="342900" indent="-342900" algn="ctr">
              <a:spcBef>
                <a:spcPct val="20000"/>
              </a:spcBef>
              <a:buClr>
                <a:schemeClr val="folHlink"/>
              </a:buClr>
              <a:buSzPct val="60000"/>
              <a:buFont typeface="Wingdings" panose="05000000000000000000" pitchFamily="2" charset="2"/>
            </a:pPr>
            <a:endParaRPr lang="en-US" altLang="zh-CN" sz="5400" b="1" dirty="0">
              <a:solidFill>
                <a:srgbClr val="FF0000"/>
              </a:solidFill>
              <a:latin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180" y="-317"/>
            <a:ext cx="8229600" cy="1143000"/>
          </a:xfrm>
        </p:spPr>
        <p:txBody>
          <a:bodyPr/>
          <a:lstStyle/>
          <a:p>
            <a:r>
              <a:rPr lang="en-US" altLang="zh-CN"/>
              <a:t>1.</a:t>
            </a:r>
            <a:r>
              <a:rPr lang="zh-CN" altLang="en-US"/>
              <a:t>建立</a:t>
            </a:r>
            <a:r>
              <a:rPr lang="en-US" altLang="zh-CN"/>
              <a:t>PCR</a:t>
            </a:r>
            <a:r>
              <a:rPr lang="zh-CN" altLang="en-US"/>
              <a:t>反应体系</a:t>
            </a:r>
          </a:p>
        </p:txBody>
      </p:sp>
      <p:sp>
        <p:nvSpPr>
          <p:cNvPr id="4" name="内容占位符 3"/>
          <p:cNvSpPr>
            <a:spLocks noGrp="1"/>
          </p:cNvSpPr>
          <p:nvPr>
            <p:ph idx="1"/>
          </p:nvPr>
        </p:nvSpPr>
        <p:spPr>
          <a:xfrm>
            <a:off x="791210" y="1358265"/>
            <a:ext cx="8229600" cy="4525963"/>
          </a:xfrm>
        </p:spPr>
        <p:txBody>
          <a:bodyPr/>
          <a:lstStyle/>
          <a:p>
            <a:pPr marL="457200" indent="-457200">
              <a:spcBef>
                <a:spcPct val="50000"/>
              </a:spcBef>
              <a:buFont typeface="+mj-ea"/>
              <a:buAutoNum type="circleNumDbPlain"/>
            </a:pPr>
            <a:r>
              <a:rPr lang="zh-CN" altLang="en-US" sz="2400" dirty="0">
                <a:latin typeface="黑体" panose="02010609060101010101" pitchFamily="49" charset="-122"/>
                <a:sym typeface="+mn-ea"/>
              </a:rPr>
              <a:t>取一个</a:t>
            </a:r>
            <a:r>
              <a:rPr lang="en-US" altLang="zh-CN" sz="2400" dirty="0">
                <a:latin typeface="黑体" panose="02010609060101010101" pitchFamily="49" charset="-122"/>
                <a:sym typeface="+mn-ea"/>
              </a:rPr>
              <a:t>PCR</a:t>
            </a:r>
            <a:r>
              <a:rPr lang="zh-CN" altLang="en-US" sz="2400" dirty="0">
                <a:latin typeface="黑体" panose="02010609060101010101" pitchFamily="49" charset="-122"/>
                <a:sym typeface="+mn-ea"/>
              </a:rPr>
              <a:t>管，按下表加入溶液，配制</a:t>
            </a:r>
            <a:r>
              <a:rPr lang="en-US" altLang="zh-CN" sz="2400" dirty="0">
                <a:latin typeface="黑体" panose="02010609060101010101" pitchFamily="49" charset="-122"/>
                <a:sym typeface="+mn-ea"/>
              </a:rPr>
              <a:t>MasterMix </a:t>
            </a:r>
            <a:r>
              <a:rPr lang="zh-CN" altLang="en-US" sz="2400" dirty="0">
                <a:latin typeface="黑体" panose="02010609060101010101" pitchFamily="49" charset="-122"/>
                <a:sym typeface="+mn-ea"/>
              </a:rPr>
              <a:t>。</a:t>
            </a:r>
          </a:p>
          <a:p>
            <a:pPr marL="457200" indent="-457200">
              <a:spcBef>
                <a:spcPct val="50000"/>
              </a:spcBef>
              <a:buFont typeface="+mj-ea"/>
              <a:buAutoNum type="circleNumDbPlain"/>
            </a:pPr>
            <a:r>
              <a:rPr lang="zh-CN" altLang="en-US" sz="2400" dirty="0">
                <a:latin typeface="黑体" panose="02010609060101010101" pitchFamily="49" charset="-122"/>
                <a:sym typeface="+mn-ea"/>
              </a:rPr>
              <a:t>混匀后，</a:t>
            </a:r>
            <a:r>
              <a:rPr lang="en-US" altLang="zh-CN" sz="2400" dirty="0">
                <a:latin typeface="黑体" panose="02010609060101010101" pitchFamily="49" charset="-122"/>
                <a:sym typeface="+mn-ea"/>
              </a:rPr>
              <a:t>Short</a:t>
            </a:r>
            <a:r>
              <a:rPr lang="zh-CN" altLang="en-US" sz="2400" dirty="0">
                <a:latin typeface="黑体" panose="02010609060101010101" pitchFamily="49" charset="-122"/>
                <a:sym typeface="+mn-ea"/>
              </a:rPr>
              <a:t>离心。</a:t>
            </a:r>
            <a:endParaRPr lang="en-US" altLang="zh-CN" sz="2400" b="1" dirty="0">
              <a:solidFill>
                <a:srgbClr val="002060"/>
              </a:solidFill>
              <a:latin typeface="黑体" panose="02010609060101010101" pitchFamily="49" charset="-122"/>
              <a:ea typeface="黑体" panose="02010609060101010101" pitchFamily="49" charset="-122"/>
            </a:endParaRPr>
          </a:p>
        </p:txBody>
      </p:sp>
      <p:sp>
        <p:nvSpPr>
          <p:cNvPr id="6146" name="矩形 1"/>
          <p:cNvSpPr/>
          <p:nvPr/>
        </p:nvSpPr>
        <p:spPr>
          <a:xfrm>
            <a:off x="5873750" y="2271395"/>
            <a:ext cx="8153400" cy="1168400"/>
          </a:xfrm>
          <a:prstGeom prst="rect">
            <a:avLst/>
          </a:prstGeom>
          <a:noFill/>
          <a:ln w="9525">
            <a:noFill/>
          </a:ln>
        </p:spPr>
        <p:txBody>
          <a:bodyPr>
            <a:spAutoFit/>
          </a:bodyPr>
          <a:lstStyle/>
          <a:p>
            <a:pPr>
              <a:spcBef>
                <a:spcPct val="50000"/>
              </a:spcBef>
              <a:buFont typeface="Wingdings" panose="05000000000000000000" pitchFamily="2" charset="2"/>
              <a:buChar char="Ø"/>
            </a:pPr>
            <a:endParaRPr lang="en-US" altLang="zh-CN" sz="2800" b="1" dirty="0">
              <a:solidFill>
                <a:srgbClr val="002060"/>
              </a:solidFill>
              <a:latin typeface="Arial" panose="020B0604020202020204" pitchFamily="34" charset="0"/>
            </a:endParaRPr>
          </a:p>
          <a:p>
            <a:pPr>
              <a:spcBef>
                <a:spcPct val="50000"/>
              </a:spcBef>
              <a:buFont typeface="Wingdings" panose="05000000000000000000" pitchFamily="2" charset="2"/>
              <a:buChar char="Ø"/>
            </a:pPr>
            <a:endParaRPr lang="en-US" altLang="zh-CN" sz="2800" b="1" dirty="0">
              <a:solidFill>
                <a:srgbClr val="002060"/>
              </a:solidFill>
              <a:latin typeface="黑体" panose="02010609060101010101" pitchFamily="49" charset="-122"/>
              <a:ea typeface="黑体" panose="02010609060101010101" pitchFamily="49" charset="-122"/>
            </a:endParaRPr>
          </a:p>
        </p:txBody>
      </p:sp>
      <p:graphicFrame>
        <p:nvGraphicFramePr>
          <p:cNvPr id="5" name="表格 4"/>
          <p:cNvGraphicFramePr/>
          <p:nvPr>
            <p:custDataLst>
              <p:tags r:id="rId1"/>
            </p:custDataLst>
            <p:extLst>
              <p:ext uri="{D42A27DB-BD31-4B8C-83A1-F6EECF244321}">
                <p14:modId xmlns:p14="http://schemas.microsoft.com/office/powerpoint/2010/main" val="2419087708"/>
              </p:ext>
            </p:extLst>
          </p:nvPr>
        </p:nvGraphicFramePr>
        <p:xfrm>
          <a:off x="1318260" y="2559050"/>
          <a:ext cx="6399530" cy="3855720"/>
        </p:xfrm>
        <a:graphic>
          <a:graphicData uri="http://schemas.openxmlformats.org/drawingml/2006/table">
            <a:tbl>
              <a:tblPr firstRow="1" bandRow="1">
                <a:tableStyleId>{5C22544A-7EE6-4342-B048-85BDC9FD1C3A}</a:tableStyleId>
              </a:tblPr>
              <a:tblGrid>
                <a:gridCol w="3199765">
                  <a:extLst>
                    <a:ext uri="{9D8B030D-6E8A-4147-A177-3AD203B41FA5}">
                      <a16:colId xmlns:a16="http://schemas.microsoft.com/office/drawing/2014/main" val="20000"/>
                    </a:ext>
                  </a:extLst>
                </a:gridCol>
                <a:gridCol w="3199765">
                  <a:extLst>
                    <a:ext uri="{9D8B030D-6E8A-4147-A177-3AD203B41FA5}">
                      <a16:colId xmlns:a16="http://schemas.microsoft.com/office/drawing/2014/main" val="20001"/>
                    </a:ext>
                  </a:extLst>
                </a:gridCol>
              </a:tblGrid>
              <a:tr h="381000">
                <a:tc>
                  <a:txBody>
                    <a:bodyPr/>
                    <a:lstStyle/>
                    <a:p>
                      <a:pPr algn="ctr">
                        <a:buNone/>
                      </a:pPr>
                      <a:r>
                        <a:rPr lang="en-US" altLang="zh-CN" sz="1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PCR MasterMix </a:t>
                      </a:r>
                      <a:r>
                        <a:rPr lang="zh-CN" altLang="en-US" sz="1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的配制</a:t>
                      </a:r>
                    </a:p>
                  </a:txBody>
                  <a:tcPr/>
                </a:tc>
                <a:tc>
                  <a:txBody>
                    <a:bodyPr/>
                    <a:lstStyle/>
                    <a:p>
                      <a:pPr algn="ctr">
                        <a:buClrTx/>
                        <a:buSzTx/>
                        <a:buFontTx/>
                        <a:buNone/>
                      </a:pPr>
                      <a:r>
                        <a:rPr lang="zh-CN" altLang="en-US" dirty="0">
                          <a:solidFill>
                            <a:srgbClr val="FF0000"/>
                          </a:solidFill>
                          <a:latin typeface="黑体" panose="02010609060101010101" pitchFamily="49" charset="-122"/>
                          <a:ea typeface="黑体" panose="02010609060101010101" pitchFamily="49" charset="-122"/>
                          <a:cs typeface="黑体" panose="02010609060101010101" pitchFamily="49" charset="-122"/>
                        </a:rPr>
                        <a:t>总体积 </a:t>
                      </a:r>
                      <a:r>
                        <a:rPr lang="en-US" altLang="zh-CN" dirty="0" smtClean="0">
                          <a:solidFill>
                            <a:srgbClr val="FF0000"/>
                          </a:solidFill>
                          <a:latin typeface="黑体" panose="02010609060101010101" pitchFamily="49" charset="-122"/>
                          <a:ea typeface="黑体" panose="02010609060101010101" pitchFamily="49" charset="-122"/>
                          <a:cs typeface="黑体" panose="02010609060101010101" pitchFamily="49" charset="-122"/>
                        </a:rPr>
                        <a:t>75</a:t>
                      </a:r>
                      <a:r>
                        <a:rPr lang="zh-CN" altLang="en-US" sz="1800" dirty="0" smtClean="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μ</a:t>
                      </a:r>
                      <a:r>
                        <a:rPr lang="zh-CN" altLang="en-US" sz="1800" dirty="0">
                          <a:solidFill>
                            <a:srgbClr val="FF0000"/>
                          </a:solidFill>
                          <a:latin typeface="黑体" panose="02010609060101010101" pitchFamily="49" charset="-122"/>
                          <a:ea typeface="黑体" panose="02010609060101010101" pitchFamily="49" charset="-122"/>
                          <a:cs typeface="黑体" panose="02010609060101010101" pitchFamily="49" charset="-122"/>
                          <a:sym typeface="+mn-ea"/>
                        </a:rPr>
                        <a:t>L</a:t>
                      </a:r>
                      <a:endParaRPr lang="zh-CN" altLang="en-US" dirty="0">
                        <a:solidFill>
                          <a:srgbClr val="FF0000"/>
                        </a:solidFill>
                        <a:latin typeface="黑体" panose="02010609060101010101" pitchFamily="49" charset="-122"/>
                        <a:ea typeface="黑体" panose="02010609060101010101" pitchFamily="49" charset="-122"/>
                        <a:cs typeface="黑体" panose="02010609060101010101" pitchFamily="49" charset="-122"/>
                      </a:endParaRPr>
                    </a:p>
                  </a:txBody>
                  <a:tcPr/>
                </a:tc>
                <a:extLst>
                  <a:ext uri="{0D108BD9-81ED-4DB2-BD59-A6C34878D82A}">
                    <a16:rowId xmlns:a16="http://schemas.microsoft.com/office/drawing/2014/main" val="10000"/>
                  </a:ext>
                </a:extLst>
              </a:tr>
              <a:tr h="381000">
                <a:tc>
                  <a:txBody>
                    <a:bodyPr/>
                    <a:lstStyle/>
                    <a:p>
                      <a:pPr marL="609600" indent="-609600" algn="ctr">
                        <a:lnSpc>
                          <a:spcPct val="90000"/>
                        </a:lnSpc>
                        <a:spcBef>
                          <a:spcPct val="20000"/>
                        </a:spcBef>
                      </a:pPr>
                      <a:r>
                        <a:rPr lang="en-US" altLang="zh-CN" sz="1600" b="1" dirty="0" smtClean="0">
                          <a:solidFill>
                            <a:srgbClr val="0070C0"/>
                          </a:solidFill>
                        </a:rPr>
                        <a:t> ddH2O</a:t>
                      </a:r>
                    </a:p>
                    <a:p>
                      <a:pPr marL="609600" indent="-609600" algn="ctr">
                        <a:lnSpc>
                          <a:spcPct val="90000"/>
                        </a:lnSpc>
                        <a:spcBef>
                          <a:spcPct val="20000"/>
                        </a:spcBef>
                      </a:pPr>
                      <a:r>
                        <a:rPr lang="en-US" altLang="zh-CN" sz="1600" b="1" dirty="0" smtClean="0">
                          <a:solidFill>
                            <a:srgbClr val="0070C0"/>
                          </a:solidFill>
                        </a:rPr>
                        <a:t>    </a:t>
                      </a:r>
                      <a:endParaRPr lang="zh-CN" altLang="en-US" sz="1600" b="1"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smtClean="0">
                          <a:solidFill>
                            <a:srgbClr val="0070C0"/>
                          </a:solidFill>
                        </a:rPr>
                        <a:t>42 </a:t>
                      </a:r>
                      <a:r>
                        <a:rPr lang="el-GR" altLang="zh-CN" sz="1600" b="1" dirty="0" smtClean="0">
                          <a:solidFill>
                            <a:srgbClr val="0070C0"/>
                          </a:solidFill>
                        </a:rPr>
                        <a:t>μ</a:t>
                      </a:r>
                      <a:r>
                        <a:rPr lang="en-US" altLang="zh-CN" sz="1600" b="1" dirty="0" smtClean="0">
                          <a:solidFill>
                            <a:srgbClr val="0070C0"/>
                          </a:solidFill>
                        </a:rPr>
                        <a:t>L</a:t>
                      </a:r>
                      <a:endParaRPr lang="zh-CN" alt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solidFill>
                          <a:srgbClr val="0070C0"/>
                        </a:solidFill>
                      </a:endParaRPr>
                    </a:p>
                  </a:txBody>
                  <a:tcPr/>
                </a:tc>
                <a:extLst>
                  <a:ext uri="{0D108BD9-81ED-4DB2-BD59-A6C34878D82A}">
                    <a16:rowId xmlns:a16="http://schemas.microsoft.com/office/drawing/2014/main" val="10001"/>
                  </a:ext>
                </a:extLst>
              </a:tr>
              <a:tr h="381000">
                <a:tc>
                  <a:txBody>
                    <a:bodyPr/>
                    <a:lstStyle/>
                    <a:p>
                      <a:pPr marL="609600" indent="-609600" algn="ctr">
                        <a:lnSpc>
                          <a:spcPct val="90000"/>
                        </a:lnSpc>
                        <a:spcBef>
                          <a:spcPct val="20000"/>
                        </a:spcBef>
                      </a:pPr>
                      <a:r>
                        <a:rPr lang="en-US" altLang="zh-CN" sz="1600" b="1" dirty="0" smtClean="0">
                          <a:solidFill>
                            <a:srgbClr val="0070C0"/>
                          </a:solidFill>
                        </a:rPr>
                        <a:t>10xbuffer</a:t>
                      </a:r>
                    </a:p>
                    <a:p>
                      <a:pPr marL="609600" indent="-609600" algn="ctr">
                        <a:lnSpc>
                          <a:spcPct val="90000"/>
                        </a:lnSpc>
                        <a:spcBef>
                          <a:spcPct val="20000"/>
                        </a:spcBef>
                      </a:pPr>
                      <a:r>
                        <a:rPr lang="en-US" altLang="zh-CN" sz="1600" b="1" dirty="0" smtClean="0">
                          <a:solidFill>
                            <a:srgbClr val="0070C0"/>
                          </a:solidFill>
                        </a:rPr>
                        <a:t>     </a:t>
                      </a:r>
                      <a:endParaRPr lang="zh-CN" altLang="en-US" sz="1600" b="1"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smtClean="0">
                          <a:solidFill>
                            <a:srgbClr val="0070C0"/>
                          </a:solidFill>
                        </a:rPr>
                        <a:t>8 </a:t>
                      </a:r>
                      <a:r>
                        <a:rPr lang="el-GR" altLang="zh-CN" sz="1600" b="1" dirty="0" smtClean="0">
                          <a:solidFill>
                            <a:srgbClr val="0070C0"/>
                          </a:solidFill>
                        </a:rPr>
                        <a:t>μ</a:t>
                      </a:r>
                      <a:r>
                        <a:rPr lang="en-US" altLang="zh-CN" sz="1600" b="1" dirty="0" smtClean="0">
                          <a:solidFill>
                            <a:srgbClr val="0070C0"/>
                          </a:solidFill>
                        </a:rPr>
                        <a:t>L</a:t>
                      </a:r>
                      <a:endParaRPr lang="zh-CN" alt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solidFill>
                          <a:srgbClr val="0070C0"/>
                        </a:solidFill>
                      </a:endParaRPr>
                    </a:p>
                  </a:txBody>
                  <a:tcPr/>
                </a:tc>
                <a:extLst>
                  <a:ext uri="{0D108BD9-81ED-4DB2-BD59-A6C34878D82A}">
                    <a16:rowId xmlns:a16="http://schemas.microsoft.com/office/drawing/2014/main" val="10002"/>
                  </a:ext>
                </a:extLst>
              </a:tr>
              <a:tr h="381000">
                <a:tc>
                  <a:txBody>
                    <a:bodyPr/>
                    <a:lstStyle/>
                    <a:p>
                      <a:pPr marL="609600" indent="-609600" algn="ctr">
                        <a:lnSpc>
                          <a:spcPct val="90000"/>
                        </a:lnSpc>
                        <a:spcBef>
                          <a:spcPct val="20000"/>
                        </a:spcBef>
                      </a:pPr>
                      <a:r>
                        <a:rPr lang="en-US" altLang="zh-CN" sz="1600" b="1" dirty="0" smtClean="0">
                          <a:solidFill>
                            <a:srgbClr val="0070C0"/>
                          </a:solidFill>
                        </a:rPr>
                        <a:t>dNTPs</a:t>
                      </a:r>
                    </a:p>
                    <a:p>
                      <a:pPr marL="609600" indent="-609600" algn="ctr">
                        <a:lnSpc>
                          <a:spcPct val="90000"/>
                        </a:lnSpc>
                        <a:spcBef>
                          <a:spcPct val="20000"/>
                        </a:spcBef>
                      </a:pPr>
                      <a:endParaRPr lang="zh-CN" altLang="en-US" sz="1600" b="1"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smtClean="0">
                          <a:solidFill>
                            <a:srgbClr val="0070C0"/>
                          </a:solidFill>
                        </a:rPr>
                        <a:t>8 </a:t>
                      </a:r>
                      <a:r>
                        <a:rPr lang="el-GR" altLang="zh-CN" sz="1600" b="1" dirty="0" smtClean="0">
                          <a:solidFill>
                            <a:srgbClr val="0070C0"/>
                          </a:solidFill>
                        </a:rPr>
                        <a:t>μ</a:t>
                      </a:r>
                      <a:r>
                        <a:rPr lang="en-US" altLang="zh-CN" sz="1600" b="1" dirty="0" smtClean="0">
                          <a:solidFill>
                            <a:srgbClr val="0070C0"/>
                          </a:solidFill>
                        </a:rPr>
                        <a:t>L</a:t>
                      </a:r>
                      <a:endParaRPr lang="zh-CN" alt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solidFill>
                          <a:srgbClr val="0070C0"/>
                        </a:solidFill>
                      </a:endParaRPr>
                    </a:p>
                  </a:txBody>
                  <a:tcPr/>
                </a:tc>
                <a:extLst>
                  <a:ext uri="{0D108BD9-81ED-4DB2-BD59-A6C34878D82A}">
                    <a16:rowId xmlns:a16="http://schemas.microsoft.com/office/drawing/2014/main" val="10003"/>
                  </a:ext>
                </a:extLst>
              </a:tr>
              <a:tr h="381000">
                <a:tc>
                  <a:txBody>
                    <a:bodyPr/>
                    <a:lstStyle/>
                    <a:p>
                      <a:pPr marL="609600" indent="-609600" algn="ctr">
                        <a:lnSpc>
                          <a:spcPct val="90000"/>
                        </a:lnSpc>
                        <a:spcBef>
                          <a:spcPct val="20000"/>
                        </a:spcBef>
                      </a:pPr>
                      <a:r>
                        <a:rPr lang="en-US" altLang="zh-CN" sz="1600" b="1" dirty="0" smtClean="0">
                          <a:solidFill>
                            <a:srgbClr val="0070C0"/>
                          </a:solidFill>
                        </a:rPr>
                        <a:t> Primer1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smtClean="0">
                          <a:solidFill>
                            <a:srgbClr val="0070C0"/>
                          </a:solidFill>
                        </a:rPr>
                        <a:t>8 </a:t>
                      </a:r>
                      <a:r>
                        <a:rPr lang="el-GR" altLang="zh-CN" sz="1600" b="1" dirty="0" smtClean="0">
                          <a:solidFill>
                            <a:srgbClr val="0070C0"/>
                          </a:solidFill>
                        </a:rPr>
                        <a:t>μ</a:t>
                      </a:r>
                      <a:r>
                        <a:rPr lang="en-US" altLang="zh-CN" sz="1600" b="1" dirty="0" smtClean="0">
                          <a:solidFill>
                            <a:srgbClr val="0070C0"/>
                          </a:solidFill>
                        </a:rPr>
                        <a:t>L</a:t>
                      </a:r>
                      <a:endParaRPr lang="zh-CN" alt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solidFill>
                          <a:srgbClr val="0070C0"/>
                        </a:solidFill>
                      </a:endParaRPr>
                    </a:p>
                  </a:txBody>
                  <a:tcPr/>
                </a:tc>
                <a:extLst>
                  <a:ext uri="{0D108BD9-81ED-4DB2-BD59-A6C34878D82A}">
                    <a16:rowId xmlns:a16="http://schemas.microsoft.com/office/drawing/2014/main" val="10004"/>
                  </a:ext>
                </a:extLst>
              </a:tr>
              <a:tr h="381000">
                <a:tc>
                  <a:txBody>
                    <a:bodyPr/>
                    <a:lstStyle/>
                    <a:p>
                      <a:pPr marL="609600" indent="-609600" algn="ctr">
                        <a:lnSpc>
                          <a:spcPct val="90000"/>
                        </a:lnSpc>
                        <a:spcBef>
                          <a:spcPct val="20000"/>
                        </a:spcBef>
                      </a:pPr>
                      <a:r>
                        <a:rPr lang="en-US" altLang="zh-CN" sz="1600" b="1" dirty="0" smtClean="0">
                          <a:solidFill>
                            <a:srgbClr val="0070C0"/>
                          </a:solidFill>
                        </a:rPr>
                        <a:t> Primer 2</a:t>
                      </a:r>
                    </a:p>
                    <a:p>
                      <a:pPr marL="609600" indent="-609600" algn="ctr">
                        <a:lnSpc>
                          <a:spcPct val="90000"/>
                        </a:lnSpc>
                        <a:spcBef>
                          <a:spcPct val="20000"/>
                        </a:spcBef>
                      </a:pPr>
                      <a:r>
                        <a:rPr lang="en-US" altLang="zh-CN" sz="1600" b="1" dirty="0" smtClean="0">
                          <a:solidFill>
                            <a:srgbClr val="0070C0"/>
                          </a:solidFill>
                        </a:rPr>
                        <a:t>     </a:t>
                      </a:r>
                      <a:endParaRPr lang="zh-CN" altLang="en-US" sz="1600" b="1"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smtClean="0">
                          <a:solidFill>
                            <a:srgbClr val="0070C0"/>
                          </a:solidFill>
                        </a:rPr>
                        <a:t>8 </a:t>
                      </a:r>
                      <a:r>
                        <a:rPr lang="el-GR" altLang="zh-CN" sz="1600" b="1" dirty="0" smtClean="0">
                          <a:solidFill>
                            <a:srgbClr val="0070C0"/>
                          </a:solidFill>
                        </a:rPr>
                        <a:t>μ</a:t>
                      </a:r>
                      <a:r>
                        <a:rPr lang="en-US" altLang="zh-CN" sz="1600" b="1" dirty="0" smtClean="0">
                          <a:solidFill>
                            <a:srgbClr val="0070C0"/>
                          </a:solidFill>
                        </a:rPr>
                        <a:t>L</a:t>
                      </a:r>
                      <a:endParaRPr lang="zh-CN" alt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solidFill>
                          <a:srgbClr val="0070C0"/>
                        </a:solidFill>
                      </a:endParaRPr>
                    </a:p>
                  </a:txBody>
                  <a:tcPr/>
                </a:tc>
                <a:extLst>
                  <a:ext uri="{0D108BD9-81ED-4DB2-BD59-A6C34878D82A}">
                    <a16:rowId xmlns:a16="http://schemas.microsoft.com/office/drawing/2014/main" val="10005"/>
                  </a:ext>
                </a:extLst>
              </a:tr>
              <a:tr h="38100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smtClean="0">
                          <a:solidFill>
                            <a:srgbClr val="0070C0"/>
                          </a:solidFill>
                        </a:rPr>
                        <a:t>Taq </a:t>
                      </a:r>
                      <a:r>
                        <a:rPr lang="zh-CN" altLang="en-US" sz="1600" b="1" dirty="0" smtClean="0">
                          <a:solidFill>
                            <a:srgbClr val="0070C0"/>
                          </a:solidFill>
                        </a:rPr>
                        <a:t>酶</a:t>
                      </a:r>
                    </a:p>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solidFill>
                          <a:srgbClr val="0070C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600" b="1" dirty="0" smtClean="0">
                          <a:solidFill>
                            <a:srgbClr val="0070C0"/>
                          </a:solidFill>
                        </a:rPr>
                        <a:t>1 </a:t>
                      </a:r>
                      <a:r>
                        <a:rPr lang="el-GR" altLang="zh-CN" sz="1600" b="1" dirty="0" smtClean="0">
                          <a:solidFill>
                            <a:srgbClr val="0070C0"/>
                          </a:solidFill>
                        </a:rPr>
                        <a:t>μ</a:t>
                      </a:r>
                      <a:r>
                        <a:rPr lang="en-US" altLang="zh-CN" sz="1600" b="1" dirty="0" smtClean="0">
                          <a:solidFill>
                            <a:srgbClr val="0070C0"/>
                          </a:solidFill>
                        </a:rPr>
                        <a:t>L</a:t>
                      </a:r>
                      <a:endParaRPr lang="zh-CN" altLang="en-US" sz="1600" b="1" dirty="0" smtClean="0">
                        <a:solidFill>
                          <a:srgbClr val="0070C0"/>
                        </a:solidFill>
                      </a:endParaRPr>
                    </a:p>
                    <a:p>
                      <a:pPr marL="0" marR="0" indent="0" algn="ctr" defTabSz="914400" rtl="0" eaLnBrk="1" fontAlgn="auto" latinLnBrk="0" hangingPunct="1">
                        <a:lnSpc>
                          <a:spcPct val="100000"/>
                        </a:lnSpc>
                        <a:spcBef>
                          <a:spcPts val="0"/>
                        </a:spcBef>
                        <a:spcAft>
                          <a:spcPts val="0"/>
                        </a:spcAft>
                        <a:buClrTx/>
                        <a:buSzTx/>
                        <a:buFontTx/>
                        <a:buNone/>
                        <a:defRPr/>
                      </a:pPr>
                      <a:endParaRPr lang="zh-CN" altLang="en-US" sz="1600" b="1" dirty="0">
                        <a:solidFill>
                          <a:srgbClr val="0070C0"/>
                        </a:solidFill>
                      </a:endParaRPr>
                    </a:p>
                  </a:txBody>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46405b36-4d7e-4056-9ffd-865bc3e0eb00}"/>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fc76ca49-0848-4c78-84bf-6add32d5ee2f}"/>
  <p:tag name="TABLE_ENDDRAG_ORIGIN_RECT" val="579*229"/>
  <p:tag name="TABLE_ENDDRAG_RECT" val="81*271*579*229"/>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7752790-541e-4785-8ed7-d2ff55531994}"/>
  <p:tag name="TABLE_ENDDRAG_ORIGIN_RECT" val="405*297"/>
  <p:tag name="TABLE_ENDDRAG_RECT" val="85*115*405*297"/>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760,&quot;width&quot;:864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657,&quot;width&quot;:13922}"/>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4553</Words>
  <Application>Microsoft Office PowerPoint</Application>
  <PresentationFormat>全屏显示(4:3)</PresentationFormat>
  <Paragraphs>408</Paragraphs>
  <Slides>46</Slides>
  <Notes>21</Notes>
  <HiddenSlides>1</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46</vt:i4>
      </vt:variant>
    </vt:vector>
  </HeadingPairs>
  <TitlesOfParts>
    <vt:vector size="61" baseType="lpstr">
      <vt:lpstr>汉仪中黑简</vt:lpstr>
      <vt:lpstr>黑体</vt:lpstr>
      <vt:lpstr>隶书</vt:lpstr>
      <vt:lpstr>宋体</vt:lpstr>
      <vt:lpstr>微软雅黑</vt:lpstr>
      <vt:lpstr>Arial</vt:lpstr>
      <vt:lpstr>Calibri</vt:lpstr>
      <vt:lpstr>Courier New</vt:lpstr>
      <vt:lpstr>Symbol</vt:lpstr>
      <vt:lpstr>Times New Roman</vt:lpstr>
      <vt:lpstr>Wingdings</vt:lpstr>
      <vt:lpstr>Wingdings 2</vt:lpstr>
      <vt:lpstr>默认设计模板</vt:lpstr>
      <vt:lpstr>Bitmap Image</vt:lpstr>
      <vt:lpstr>Photoshop.Image.8</vt:lpstr>
      <vt:lpstr>实 验 六 重组克隆子的鉴定（1） 菌落PCR技术 </vt:lpstr>
      <vt:lpstr>从本节课起，开始考察实验操作 </vt:lpstr>
      <vt:lpstr>实 验 目 的</vt:lpstr>
      <vt:lpstr>重组子转化结果示例</vt:lpstr>
      <vt:lpstr>实验原理 </vt:lpstr>
      <vt:lpstr>菌落PCR鉴定原理 </vt:lpstr>
      <vt:lpstr>实验仪器和材料</vt:lpstr>
      <vt:lpstr>实验步骤</vt:lpstr>
      <vt:lpstr>1.建立PCR反应体系</vt:lpstr>
      <vt:lpstr>PowerPoint 演示文稿</vt:lpstr>
      <vt:lpstr>PCR 反应组分</vt:lpstr>
      <vt:lpstr>2. PCR循环扩增</vt:lpstr>
      <vt:lpstr>3.琼脂糖电泳检测</vt:lpstr>
      <vt:lpstr>PowerPoint 演示文稿</vt:lpstr>
      <vt:lpstr>本次实验的引物</vt:lpstr>
      <vt:lpstr>本次实验的引物和阳性模板 </vt:lpstr>
      <vt:lpstr>PCR鉴定结果</vt:lpstr>
      <vt:lpstr>4. 制备酶切鉴定用样品 </vt:lpstr>
      <vt:lpstr>背景理论知识</vt:lpstr>
      <vt:lpstr>重组子鉴定的方法</vt:lpstr>
      <vt:lpstr>菌落PCR鉴定原理 </vt:lpstr>
      <vt:lpstr>典型PCR反应体系的组成 </vt:lpstr>
      <vt:lpstr>PowerPoint 演示文稿</vt:lpstr>
      <vt:lpstr>PowerPoint 演示文稿</vt:lpstr>
      <vt:lpstr>成功PCR的特点 </vt:lpstr>
      <vt:lpstr>一、正确的引物设计 </vt:lpstr>
      <vt:lpstr>PowerPoint 演示文稿</vt:lpstr>
      <vt:lpstr>二、PCR反应条件</vt:lpstr>
      <vt:lpstr>PCR的模板 </vt:lpstr>
      <vt:lpstr>Taq酶(耐热DNA聚合酶) </vt:lpstr>
      <vt:lpstr>PCR反应条件的选择 </vt:lpstr>
      <vt:lpstr>PCR反应的忠实性</vt:lpstr>
      <vt:lpstr>PCR平台效应</vt:lpstr>
      <vt:lpstr>PCR 污染与对策</vt:lpstr>
      <vt:lpstr>PCR 污染的防治方法</vt:lpstr>
      <vt:lpstr>PCR技术的发明</vt:lpstr>
      <vt:lpstr>PCR方法的发展 </vt:lpstr>
      <vt:lpstr>PCR方法的应用</vt:lpstr>
      <vt:lpstr> PCR产物克隆方法  </vt:lpstr>
      <vt:lpstr>T载体与TA克隆方法 </vt:lpstr>
      <vt:lpstr>PowerPoint 演示文稿</vt:lpstr>
      <vt:lpstr>PCR一步定向克隆（无缝克隆）</vt:lpstr>
      <vt:lpstr>PowerPoint 演示文稿</vt:lpstr>
      <vt:lpstr>思 考 题</vt:lpstr>
      <vt:lpstr>下 次 实 验</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new</cp:lastModifiedBy>
  <cp:revision>167</cp:revision>
  <dcterms:created xsi:type="dcterms:W3CDTF">2022-03-15T03:29:00Z</dcterms:created>
  <dcterms:modified xsi:type="dcterms:W3CDTF">2022-03-28T00:22:37Z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2052-11.1.0.10132</vt:lpwstr>
  </property>
</Properties>
</file>